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260" r:id="rId3"/>
    <p:sldId id="384" r:id="rId4"/>
    <p:sldId id="382" r:id="rId5"/>
    <p:sldId id="425" r:id="rId6"/>
    <p:sldId id="426" r:id="rId7"/>
    <p:sldId id="381" r:id="rId8"/>
    <p:sldId id="404" r:id="rId9"/>
    <p:sldId id="403" r:id="rId10"/>
    <p:sldId id="402" r:id="rId11"/>
    <p:sldId id="383" r:id="rId12"/>
    <p:sldId id="422" r:id="rId13"/>
    <p:sldId id="423" r:id="rId14"/>
    <p:sldId id="293" r:id="rId15"/>
    <p:sldId id="395" r:id="rId16"/>
    <p:sldId id="261" r:id="rId17"/>
    <p:sldId id="360" r:id="rId18"/>
    <p:sldId id="359" r:id="rId19"/>
    <p:sldId id="353" r:id="rId20"/>
    <p:sldId id="262" r:id="rId21"/>
    <p:sldId id="263" r:id="rId22"/>
    <p:sldId id="408" r:id="rId23"/>
    <p:sldId id="390" r:id="rId24"/>
    <p:sldId id="414" r:id="rId25"/>
    <p:sldId id="405" r:id="rId26"/>
    <p:sldId id="361" r:id="rId27"/>
    <p:sldId id="374" r:id="rId28"/>
    <p:sldId id="377" r:id="rId29"/>
    <p:sldId id="412" r:id="rId30"/>
    <p:sldId id="391" r:id="rId31"/>
    <p:sldId id="366" r:id="rId32"/>
    <p:sldId id="388" r:id="rId33"/>
    <p:sldId id="393" r:id="rId34"/>
    <p:sldId id="358" r:id="rId35"/>
    <p:sldId id="379" r:id="rId36"/>
    <p:sldId id="407" r:id="rId37"/>
    <p:sldId id="421" r:id="rId38"/>
    <p:sldId id="416" r:id="rId39"/>
    <p:sldId id="417" r:id="rId40"/>
    <p:sldId id="418" r:id="rId41"/>
    <p:sldId id="413" r:id="rId42"/>
    <p:sldId id="419" r:id="rId43"/>
    <p:sldId id="420" r:id="rId44"/>
    <p:sldId id="367" r:id="rId45"/>
    <p:sldId id="400" r:id="rId46"/>
    <p:sldId id="399" r:id="rId47"/>
    <p:sldId id="424" r:id="rId48"/>
    <p:sldId id="401" r:id="rId49"/>
    <p:sldId id="376" r:id="rId50"/>
    <p:sldId id="415" r:id="rId51"/>
    <p:sldId id="271" r:id="rId52"/>
    <p:sldId id="394" r:id="rId53"/>
    <p:sldId id="326" r:id="rId54"/>
    <p:sldId id="406" r:id="rId55"/>
    <p:sldId id="339" r:id="rId56"/>
    <p:sldId id="305" r:id="rId57"/>
    <p:sldId id="258" r:id="rId58"/>
    <p:sldId id="363" r:id="rId59"/>
    <p:sldId id="378" r:id="rId60"/>
    <p:sldId id="409" r:id="rId61"/>
    <p:sldId id="410" r:id="rId62"/>
    <p:sldId id="389" r:id="rId63"/>
    <p:sldId id="392" r:id="rId64"/>
    <p:sldId id="411" r:id="rId65"/>
    <p:sldId id="265" r:id="rId66"/>
    <p:sldId id="369" r:id="rId67"/>
    <p:sldId id="372" r:id="rId68"/>
    <p:sldId id="37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33"/>
    <p:restoredTop sz="71540"/>
  </p:normalViewPr>
  <p:slideViewPr>
    <p:cSldViewPr snapToGrid="0" snapToObjects="1">
      <p:cViewPr varScale="1">
        <p:scale>
          <a:sx n="70" d="100"/>
          <a:sy n="70" d="100"/>
        </p:scale>
        <p:origin x="192" y="344"/>
      </p:cViewPr>
      <p:guideLst/>
    </p:cSldViewPr>
  </p:slideViewPr>
  <p:outlineViewPr>
    <p:cViewPr>
      <p:scale>
        <a:sx n="33" d="100"/>
        <a:sy n="33" d="100"/>
      </p:scale>
      <p:origin x="0" y="-167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A0FDFC-CCE0-E94A-9C74-5A3263D9CB5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70B6A97-281A-4B4E-9A26-010B7E9D4523}">
      <dgm:prSet custT="1"/>
      <dgm:spPr/>
      <dgm:t>
        <a:bodyPr/>
        <a:lstStyle/>
        <a:p>
          <a:r>
            <a:rPr lang="en-US" sz="1800" dirty="0"/>
            <a:t>Transcript Corpus</a:t>
          </a:r>
        </a:p>
      </dgm:t>
    </dgm:pt>
    <dgm:pt modelId="{A2EDE867-0324-6A42-9993-A2CFC359A8E9}" type="parTrans" cxnId="{61AFBBD4-E7C8-AA40-AA58-1011C5529C1D}">
      <dgm:prSet/>
      <dgm:spPr/>
      <dgm:t>
        <a:bodyPr/>
        <a:lstStyle/>
        <a:p>
          <a:endParaRPr lang="en-US" sz="4800"/>
        </a:p>
      </dgm:t>
    </dgm:pt>
    <dgm:pt modelId="{91E2F3E7-889D-834F-ABCA-5F8BAAD1513C}" type="sibTrans" cxnId="{61AFBBD4-E7C8-AA40-AA58-1011C5529C1D}">
      <dgm:prSet custT="1"/>
      <dgm:spPr/>
      <dgm:t>
        <a:bodyPr/>
        <a:lstStyle/>
        <a:p>
          <a:endParaRPr lang="en-US" sz="1400"/>
        </a:p>
      </dgm:t>
    </dgm:pt>
    <dgm:pt modelId="{FD2125FE-7CE5-2D4E-971D-8A3700C99674}">
      <dgm:prSet custT="1"/>
      <dgm:spPr/>
      <dgm:t>
        <a:bodyPr/>
        <a:lstStyle/>
        <a:p>
          <a:r>
            <a:rPr lang="en-US" sz="1800" dirty="0"/>
            <a:t>LSI Similarity Model</a:t>
          </a:r>
        </a:p>
      </dgm:t>
    </dgm:pt>
    <dgm:pt modelId="{53CF47FC-9995-BC4D-A707-764B76DFF258}" type="parTrans" cxnId="{D935AECF-CE15-BE4C-86B6-743037E81CBC}">
      <dgm:prSet/>
      <dgm:spPr/>
      <dgm:t>
        <a:bodyPr/>
        <a:lstStyle/>
        <a:p>
          <a:endParaRPr lang="en-US" sz="4800"/>
        </a:p>
      </dgm:t>
    </dgm:pt>
    <dgm:pt modelId="{2C341EB8-6713-044D-9277-D217D3AA274C}" type="sibTrans" cxnId="{D935AECF-CE15-BE4C-86B6-743037E81CBC}">
      <dgm:prSet custT="1"/>
      <dgm:spPr/>
      <dgm:t>
        <a:bodyPr/>
        <a:lstStyle/>
        <a:p>
          <a:endParaRPr lang="en-US" sz="1400"/>
        </a:p>
      </dgm:t>
    </dgm:pt>
    <dgm:pt modelId="{41074A8F-B2B0-B343-A8BA-10433850D0A2}">
      <dgm:prSet custT="1"/>
      <dgm:spPr/>
      <dgm:t>
        <a:bodyPr/>
        <a:lstStyle/>
        <a:p>
          <a:r>
            <a:rPr lang="en-US" sz="1800" dirty="0"/>
            <a:t>Match Probabilities</a:t>
          </a:r>
        </a:p>
      </dgm:t>
    </dgm:pt>
    <dgm:pt modelId="{29D9B587-A1F0-544F-90A4-4334BF0B373A}" type="parTrans" cxnId="{4C36C82A-BB54-8541-A611-9F244EAD2A4C}">
      <dgm:prSet/>
      <dgm:spPr/>
      <dgm:t>
        <a:bodyPr/>
        <a:lstStyle/>
        <a:p>
          <a:endParaRPr lang="en-US" sz="4800"/>
        </a:p>
      </dgm:t>
    </dgm:pt>
    <dgm:pt modelId="{A16E6E85-24FA-C049-B0A5-80370409F7EF}" type="sibTrans" cxnId="{4C36C82A-BB54-8541-A611-9F244EAD2A4C}">
      <dgm:prSet custT="1"/>
      <dgm:spPr/>
      <dgm:t>
        <a:bodyPr/>
        <a:lstStyle/>
        <a:p>
          <a:endParaRPr lang="en-US" sz="1400"/>
        </a:p>
      </dgm:t>
    </dgm:pt>
    <dgm:pt modelId="{72E98A5E-68F3-AB4D-86E4-93540834C5F8}">
      <dgm:prSet custT="1"/>
      <dgm:spPr/>
      <dgm:t>
        <a:bodyPr/>
        <a:lstStyle/>
        <a:p>
          <a:r>
            <a:rPr lang="en-US" sz="1800"/>
            <a:t>Tag  (label) Associations</a:t>
          </a:r>
        </a:p>
      </dgm:t>
    </dgm:pt>
    <dgm:pt modelId="{3E59640D-BD33-7E42-89F6-9782CD208F8D}" type="parTrans" cxnId="{7454D275-57CB-F94B-A334-0FBA72AF85CC}">
      <dgm:prSet/>
      <dgm:spPr/>
      <dgm:t>
        <a:bodyPr/>
        <a:lstStyle/>
        <a:p>
          <a:endParaRPr lang="en-US" sz="4800"/>
        </a:p>
      </dgm:t>
    </dgm:pt>
    <dgm:pt modelId="{B3257E05-FF9B-1844-A16F-8F43F3D1A937}" type="sibTrans" cxnId="{7454D275-57CB-F94B-A334-0FBA72AF85CC}">
      <dgm:prSet custT="1"/>
      <dgm:spPr/>
      <dgm:t>
        <a:bodyPr/>
        <a:lstStyle/>
        <a:p>
          <a:endParaRPr lang="en-US" sz="1400"/>
        </a:p>
      </dgm:t>
    </dgm:pt>
    <dgm:pt modelId="{6B1C765F-6C02-4346-BE4D-2084FBC8D074}">
      <dgm:prSet custT="1"/>
      <dgm:spPr/>
      <dgm:t>
        <a:bodyPr/>
        <a:lstStyle/>
        <a:p>
          <a:r>
            <a:rPr lang="en-US" sz="1800"/>
            <a:t>Tag Frequencies</a:t>
          </a:r>
        </a:p>
      </dgm:t>
    </dgm:pt>
    <dgm:pt modelId="{9666DB36-BDD0-A64F-A5E0-BC365EC4236F}" type="parTrans" cxnId="{ED433FC8-988E-5B4F-803A-3E3D63F29D35}">
      <dgm:prSet/>
      <dgm:spPr/>
      <dgm:t>
        <a:bodyPr/>
        <a:lstStyle/>
        <a:p>
          <a:endParaRPr lang="en-US" sz="4800"/>
        </a:p>
      </dgm:t>
    </dgm:pt>
    <dgm:pt modelId="{E24C65CF-8E5C-924D-B238-B9FDB2E6807E}" type="sibTrans" cxnId="{ED433FC8-988E-5B4F-803A-3E3D63F29D35}">
      <dgm:prSet custT="1"/>
      <dgm:spPr/>
      <dgm:t>
        <a:bodyPr/>
        <a:lstStyle/>
        <a:p>
          <a:endParaRPr lang="en-US" sz="1400"/>
        </a:p>
      </dgm:t>
    </dgm:pt>
    <dgm:pt modelId="{279D165D-1ABE-4A48-AAA3-08071DE12C9F}">
      <dgm:prSet custT="1"/>
      <dgm:spPr/>
      <dgm:t>
        <a:bodyPr/>
        <a:lstStyle/>
        <a:p>
          <a:r>
            <a:rPr lang="en-US" sz="1800"/>
            <a:t>Candidate Tag Assignment</a:t>
          </a:r>
        </a:p>
      </dgm:t>
    </dgm:pt>
    <dgm:pt modelId="{9830A65D-C662-A945-ABDC-5EA711F932F5}" type="parTrans" cxnId="{15A36A73-2386-9F4A-AD69-BD3591C76EAA}">
      <dgm:prSet/>
      <dgm:spPr/>
      <dgm:t>
        <a:bodyPr/>
        <a:lstStyle/>
        <a:p>
          <a:endParaRPr lang="en-US" sz="4800"/>
        </a:p>
      </dgm:t>
    </dgm:pt>
    <dgm:pt modelId="{0EB8D3C4-9BE4-6D48-9661-E3DCC917ADD7}" type="sibTrans" cxnId="{15A36A73-2386-9F4A-AD69-BD3591C76EAA}">
      <dgm:prSet/>
      <dgm:spPr/>
      <dgm:t>
        <a:bodyPr/>
        <a:lstStyle/>
        <a:p>
          <a:endParaRPr lang="en-US" sz="4800"/>
        </a:p>
      </dgm:t>
    </dgm:pt>
    <dgm:pt modelId="{915A5D6A-C81F-1D4F-BF6F-7570D94C4BEB}" type="pres">
      <dgm:prSet presAssocID="{EEA0FDFC-CCE0-E94A-9C74-5A3263D9CB5C}" presName="Name0" presStyleCnt="0">
        <dgm:presLayoutVars>
          <dgm:dir/>
          <dgm:resizeHandles val="exact"/>
        </dgm:presLayoutVars>
      </dgm:prSet>
      <dgm:spPr/>
    </dgm:pt>
    <dgm:pt modelId="{FCAD114B-27E9-B148-B64E-CC1FF8F49D34}" type="pres">
      <dgm:prSet presAssocID="{370B6A97-281A-4B4E-9A26-010B7E9D4523}" presName="node" presStyleLbl="node1" presStyleIdx="0" presStyleCnt="6">
        <dgm:presLayoutVars>
          <dgm:bulletEnabled val="1"/>
        </dgm:presLayoutVars>
      </dgm:prSet>
      <dgm:spPr/>
    </dgm:pt>
    <dgm:pt modelId="{39ADBF2B-56D4-A049-8CA4-1755C27AB3BC}" type="pres">
      <dgm:prSet presAssocID="{91E2F3E7-889D-834F-ABCA-5F8BAAD1513C}" presName="sibTrans" presStyleLbl="sibTrans2D1" presStyleIdx="0" presStyleCnt="5"/>
      <dgm:spPr/>
    </dgm:pt>
    <dgm:pt modelId="{9C8AF1A3-0AE3-9745-9E49-6EDEF974AAC8}" type="pres">
      <dgm:prSet presAssocID="{91E2F3E7-889D-834F-ABCA-5F8BAAD1513C}" presName="connectorText" presStyleLbl="sibTrans2D1" presStyleIdx="0" presStyleCnt="5"/>
      <dgm:spPr/>
    </dgm:pt>
    <dgm:pt modelId="{43EA5E8E-F4E4-4B44-A721-C57881F6D4BA}" type="pres">
      <dgm:prSet presAssocID="{FD2125FE-7CE5-2D4E-971D-8A3700C99674}" presName="node" presStyleLbl="node1" presStyleIdx="1" presStyleCnt="6">
        <dgm:presLayoutVars>
          <dgm:bulletEnabled val="1"/>
        </dgm:presLayoutVars>
      </dgm:prSet>
      <dgm:spPr/>
    </dgm:pt>
    <dgm:pt modelId="{4FD84D44-2982-2E4E-9C57-84C5728F3D38}" type="pres">
      <dgm:prSet presAssocID="{2C341EB8-6713-044D-9277-D217D3AA274C}" presName="sibTrans" presStyleLbl="sibTrans2D1" presStyleIdx="1" presStyleCnt="5"/>
      <dgm:spPr/>
    </dgm:pt>
    <dgm:pt modelId="{54A4CBAF-E394-5A4F-8B5B-49CC1830C57A}" type="pres">
      <dgm:prSet presAssocID="{2C341EB8-6713-044D-9277-D217D3AA274C}" presName="connectorText" presStyleLbl="sibTrans2D1" presStyleIdx="1" presStyleCnt="5"/>
      <dgm:spPr/>
    </dgm:pt>
    <dgm:pt modelId="{F6A3E5DC-A6D7-F04B-97BD-3E41B7922A71}" type="pres">
      <dgm:prSet presAssocID="{41074A8F-B2B0-B343-A8BA-10433850D0A2}" presName="node" presStyleLbl="node1" presStyleIdx="2" presStyleCnt="6">
        <dgm:presLayoutVars>
          <dgm:bulletEnabled val="1"/>
        </dgm:presLayoutVars>
      </dgm:prSet>
      <dgm:spPr/>
    </dgm:pt>
    <dgm:pt modelId="{CEE3FB2D-B465-E648-ABFA-A126FC78141C}" type="pres">
      <dgm:prSet presAssocID="{A16E6E85-24FA-C049-B0A5-80370409F7EF}" presName="sibTrans" presStyleLbl="sibTrans2D1" presStyleIdx="2" presStyleCnt="5"/>
      <dgm:spPr/>
    </dgm:pt>
    <dgm:pt modelId="{A134983B-0B72-A84C-8527-2EC7E3115D9F}" type="pres">
      <dgm:prSet presAssocID="{A16E6E85-24FA-C049-B0A5-80370409F7EF}" presName="connectorText" presStyleLbl="sibTrans2D1" presStyleIdx="2" presStyleCnt="5"/>
      <dgm:spPr/>
    </dgm:pt>
    <dgm:pt modelId="{BF47E65B-B493-E546-AEB3-6B0763764939}" type="pres">
      <dgm:prSet presAssocID="{72E98A5E-68F3-AB4D-86E4-93540834C5F8}" presName="node" presStyleLbl="node1" presStyleIdx="3" presStyleCnt="6">
        <dgm:presLayoutVars>
          <dgm:bulletEnabled val="1"/>
        </dgm:presLayoutVars>
      </dgm:prSet>
      <dgm:spPr/>
    </dgm:pt>
    <dgm:pt modelId="{765880AD-FBAC-824A-AC30-02675453F779}" type="pres">
      <dgm:prSet presAssocID="{B3257E05-FF9B-1844-A16F-8F43F3D1A937}" presName="sibTrans" presStyleLbl="sibTrans2D1" presStyleIdx="3" presStyleCnt="5"/>
      <dgm:spPr/>
    </dgm:pt>
    <dgm:pt modelId="{A043EECF-79AB-0F41-B86E-5B2319D60045}" type="pres">
      <dgm:prSet presAssocID="{B3257E05-FF9B-1844-A16F-8F43F3D1A937}" presName="connectorText" presStyleLbl="sibTrans2D1" presStyleIdx="3" presStyleCnt="5"/>
      <dgm:spPr/>
    </dgm:pt>
    <dgm:pt modelId="{6881FEF6-A6A2-7546-B58B-F4AA7DA0859C}" type="pres">
      <dgm:prSet presAssocID="{6B1C765F-6C02-4346-BE4D-2084FBC8D074}" presName="node" presStyleLbl="node1" presStyleIdx="4" presStyleCnt="6">
        <dgm:presLayoutVars>
          <dgm:bulletEnabled val="1"/>
        </dgm:presLayoutVars>
      </dgm:prSet>
      <dgm:spPr/>
    </dgm:pt>
    <dgm:pt modelId="{14607CEE-254A-734B-988A-DE1AB19BF656}" type="pres">
      <dgm:prSet presAssocID="{E24C65CF-8E5C-924D-B238-B9FDB2E6807E}" presName="sibTrans" presStyleLbl="sibTrans2D1" presStyleIdx="4" presStyleCnt="5"/>
      <dgm:spPr/>
    </dgm:pt>
    <dgm:pt modelId="{B66B6EB3-5E49-9446-870B-E94E65D97A3A}" type="pres">
      <dgm:prSet presAssocID="{E24C65CF-8E5C-924D-B238-B9FDB2E6807E}" presName="connectorText" presStyleLbl="sibTrans2D1" presStyleIdx="4" presStyleCnt="5"/>
      <dgm:spPr/>
    </dgm:pt>
    <dgm:pt modelId="{93F614E8-BC33-2448-A7A6-0996FD474995}" type="pres">
      <dgm:prSet presAssocID="{279D165D-1ABE-4A48-AAA3-08071DE12C9F}" presName="node" presStyleLbl="node1" presStyleIdx="5" presStyleCnt="6">
        <dgm:presLayoutVars>
          <dgm:bulletEnabled val="1"/>
        </dgm:presLayoutVars>
      </dgm:prSet>
      <dgm:spPr/>
    </dgm:pt>
  </dgm:ptLst>
  <dgm:cxnLst>
    <dgm:cxn modelId="{170F9B1A-8AC3-854C-BE67-C0DEEAAB17DB}" type="presOf" srcId="{2C341EB8-6713-044D-9277-D217D3AA274C}" destId="{4FD84D44-2982-2E4E-9C57-84C5728F3D38}" srcOrd="0" destOrd="0" presId="urn:microsoft.com/office/officeart/2005/8/layout/process1"/>
    <dgm:cxn modelId="{4C36C82A-BB54-8541-A611-9F244EAD2A4C}" srcId="{EEA0FDFC-CCE0-E94A-9C74-5A3263D9CB5C}" destId="{41074A8F-B2B0-B343-A8BA-10433850D0A2}" srcOrd="2" destOrd="0" parTransId="{29D9B587-A1F0-544F-90A4-4334BF0B373A}" sibTransId="{A16E6E85-24FA-C049-B0A5-80370409F7EF}"/>
    <dgm:cxn modelId="{7308B53E-4835-2449-B777-EF77FD90C756}" type="presOf" srcId="{A16E6E85-24FA-C049-B0A5-80370409F7EF}" destId="{A134983B-0B72-A84C-8527-2EC7E3115D9F}" srcOrd="1" destOrd="0" presId="urn:microsoft.com/office/officeart/2005/8/layout/process1"/>
    <dgm:cxn modelId="{01648851-C004-6749-BD6D-DB2BAFFFA4DB}" type="presOf" srcId="{A16E6E85-24FA-C049-B0A5-80370409F7EF}" destId="{CEE3FB2D-B465-E648-ABFA-A126FC78141C}" srcOrd="0" destOrd="0" presId="urn:microsoft.com/office/officeart/2005/8/layout/process1"/>
    <dgm:cxn modelId="{071DF653-4667-804D-B3A2-5624E80AA959}" type="presOf" srcId="{91E2F3E7-889D-834F-ABCA-5F8BAAD1513C}" destId="{39ADBF2B-56D4-A049-8CA4-1755C27AB3BC}" srcOrd="0" destOrd="0" presId="urn:microsoft.com/office/officeart/2005/8/layout/process1"/>
    <dgm:cxn modelId="{1904B75D-D879-BF49-AE39-D6D52D65B8D7}" type="presOf" srcId="{2C341EB8-6713-044D-9277-D217D3AA274C}" destId="{54A4CBAF-E394-5A4F-8B5B-49CC1830C57A}" srcOrd="1" destOrd="0" presId="urn:microsoft.com/office/officeart/2005/8/layout/process1"/>
    <dgm:cxn modelId="{988A1D6B-E881-6F40-A9A3-54713C089A0F}" type="presOf" srcId="{41074A8F-B2B0-B343-A8BA-10433850D0A2}" destId="{F6A3E5DC-A6D7-F04B-97BD-3E41B7922A71}" srcOrd="0" destOrd="0" presId="urn:microsoft.com/office/officeart/2005/8/layout/process1"/>
    <dgm:cxn modelId="{E39AC96E-637F-8640-9196-542D7C72A669}" type="presOf" srcId="{6B1C765F-6C02-4346-BE4D-2084FBC8D074}" destId="{6881FEF6-A6A2-7546-B58B-F4AA7DA0859C}" srcOrd="0" destOrd="0" presId="urn:microsoft.com/office/officeart/2005/8/layout/process1"/>
    <dgm:cxn modelId="{15A36A73-2386-9F4A-AD69-BD3591C76EAA}" srcId="{EEA0FDFC-CCE0-E94A-9C74-5A3263D9CB5C}" destId="{279D165D-1ABE-4A48-AAA3-08071DE12C9F}" srcOrd="5" destOrd="0" parTransId="{9830A65D-C662-A945-ABDC-5EA711F932F5}" sibTransId="{0EB8D3C4-9BE4-6D48-9661-E3DCC917ADD7}"/>
    <dgm:cxn modelId="{C779F073-9F06-8C44-A06B-474E131F18DB}" type="presOf" srcId="{FD2125FE-7CE5-2D4E-971D-8A3700C99674}" destId="{43EA5E8E-F4E4-4B44-A721-C57881F6D4BA}" srcOrd="0" destOrd="0" presId="urn:microsoft.com/office/officeart/2005/8/layout/process1"/>
    <dgm:cxn modelId="{7454D275-57CB-F94B-A334-0FBA72AF85CC}" srcId="{EEA0FDFC-CCE0-E94A-9C74-5A3263D9CB5C}" destId="{72E98A5E-68F3-AB4D-86E4-93540834C5F8}" srcOrd="3" destOrd="0" parTransId="{3E59640D-BD33-7E42-89F6-9782CD208F8D}" sibTransId="{B3257E05-FF9B-1844-A16F-8F43F3D1A937}"/>
    <dgm:cxn modelId="{CED6517C-F21D-094E-B950-1E28E4529534}" type="presOf" srcId="{370B6A97-281A-4B4E-9A26-010B7E9D4523}" destId="{FCAD114B-27E9-B148-B64E-CC1FF8F49D34}" srcOrd="0" destOrd="0" presId="urn:microsoft.com/office/officeart/2005/8/layout/process1"/>
    <dgm:cxn modelId="{5A399383-FEB3-1A42-94AA-B754A2672639}" type="presOf" srcId="{E24C65CF-8E5C-924D-B238-B9FDB2E6807E}" destId="{14607CEE-254A-734B-988A-DE1AB19BF656}" srcOrd="0" destOrd="0" presId="urn:microsoft.com/office/officeart/2005/8/layout/process1"/>
    <dgm:cxn modelId="{B3D5B283-8B23-F04B-A4B6-9609D1293345}" type="presOf" srcId="{91E2F3E7-889D-834F-ABCA-5F8BAAD1513C}" destId="{9C8AF1A3-0AE3-9745-9E49-6EDEF974AAC8}" srcOrd="1" destOrd="0" presId="urn:microsoft.com/office/officeart/2005/8/layout/process1"/>
    <dgm:cxn modelId="{1469DD87-9D42-C44A-9F5D-929CE39571F8}" type="presOf" srcId="{279D165D-1ABE-4A48-AAA3-08071DE12C9F}" destId="{93F614E8-BC33-2448-A7A6-0996FD474995}" srcOrd="0" destOrd="0" presId="urn:microsoft.com/office/officeart/2005/8/layout/process1"/>
    <dgm:cxn modelId="{D198339E-4E84-0E42-AC0B-EA648317B080}" type="presOf" srcId="{B3257E05-FF9B-1844-A16F-8F43F3D1A937}" destId="{A043EECF-79AB-0F41-B86E-5B2319D60045}" srcOrd="1" destOrd="0" presId="urn:microsoft.com/office/officeart/2005/8/layout/process1"/>
    <dgm:cxn modelId="{7DD4B0B1-AE77-D043-8528-260438B039A8}" type="presOf" srcId="{72E98A5E-68F3-AB4D-86E4-93540834C5F8}" destId="{BF47E65B-B493-E546-AEB3-6B0763764939}" srcOrd="0" destOrd="0" presId="urn:microsoft.com/office/officeart/2005/8/layout/process1"/>
    <dgm:cxn modelId="{ED433FC8-988E-5B4F-803A-3E3D63F29D35}" srcId="{EEA0FDFC-CCE0-E94A-9C74-5A3263D9CB5C}" destId="{6B1C765F-6C02-4346-BE4D-2084FBC8D074}" srcOrd="4" destOrd="0" parTransId="{9666DB36-BDD0-A64F-A5E0-BC365EC4236F}" sibTransId="{E24C65CF-8E5C-924D-B238-B9FDB2E6807E}"/>
    <dgm:cxn modelId="{CF2DFDCE-21E2-8947-A990-39948DC9CB39}" type="presOf" srcId="{B3257E05-FF9B-1844-A16F-8F43F3D1A937}" destId="{765880AD-FBAC-824A-AC30-02675453F779}" srcOrd="0" destOrd="0" presId="urn:microsoft.com/office/officeart/2005/8/layout/process1"/>
    <dgm:cxn modelId="{D935AECF-CE15-BE4C-86B6-743037E81CBC}" srcId="{EEA0FDFC-CCE0-E94A-9C74-5A3263D9CB5C}" destId="{FD2125FE-7CE5-2D4E-971D-8A3700C99674}" srcOrd="1" destOrd="0" parTransId="{53CF47FC-9995-BC4D-A707-764B76DFF258}" sibTransId="{2C341EB8-6713-044D-9277-D217D3AA274C}"/>
    <dgm:cxn modelId="{61AFBBD4-E7C8-AA40-AA58-1011C5529C1D}" srcId="{EEA0FDFC-CCE0-E94A-9C74-5A3263D9CB5C}" destId="{370B6A97-281A-4B4E-9A26-010B7E9D4523}" srcOrd="0" destOrd="0" parTransId="{A2EDE867-0324-6A42-9993-A2CFC359A8E9}" sibTransId="{91E2F3E7-889D-834F-ABCA-5F8BAAD1513C}"/>
    <dgm:cxn modelId="{4F4216DF-50FC-B848-806A-E351292AB111}" type="presOf" srcId="{E24C65CF-8E5C-924D-B238-B9FDB2E6807E}" destId="{B66B6EB3-5E49-9446-870B-E94E65D97A3A}" srcOrd="1" destOrd="0" presId="urn:microsoft.com/office/officeart/2005/8/layout/process1"/>
    <dgm:cxn modelId="{2B2B93E6-EAA1-4B4E-94BB-A96D51AEBBBE}" type="presOf" srcId="{EEA0FDFC-CCE0-E94A-9C74-5A3263D9CB5C}" destId="{915A5D6A-C81F-1D4F-BF6F-7570D94C4BEB}" srcOrd="0" destOrd="0" presId="urn:microsoft.com/office/officeart/2005/8/layout/process1"/>
    <dgm:cxn modelId="{B65380B2-627D-9745-99EA-3BC209BC34E6}" type="presParOf" srcId="{915A5D6A-C81F-1D4F-BF6F-7570D94C4BEB}" destId="{FCAD114B-27E9-B148-B64E-CC1FF8F49D34}" srcOrd="0" destOrd="0" presId="urn:microsoft.com/office/officeart/2005/8/layout/process1"/>
    <dgm:cxn modelId="{BCE8E973-DC66-584B-985C-94154E160437}" type="presParOf" srcId="{915A5D6A-C81F-1D4F-BF6F-7570D94C4BEB}" destId="{39ADBF2B-56D4-A049-8CA4-1755C27AB3BC}" srcOrd="1" destOrd="0" presId="urn:microsoft.com/office/officeart/2005/8/layout/process1"/>
    <dgm:cxn modelId="{25835080-1B0F-C041-9651-1BB74B4BCD25}" type="presParOf" srcId="{39ADBF2B-56D4-A049-8CA4-1755C27AB3BC}" destId="{9C8AF1A3-0AE3-9745-9E49-6EDEF974AAC8}" srcOrd="0" destOrd="0" presId="urn:microsoft.com/office/officeart/2005/8/layout/process1"/>
    <dgm:cxn modelId="{61F5E4BF-BDCB-C34E-8D72-C1A271F8C64C}" type="presParOf" srcId="{915A5D6A-C81F-1D4F-BF6F-7570D94C4BEB}" destId="{43EA5E8E-F4E4-4B44-A721-C57881F6D4BA}" srcOrd="2" destOrd="0" presId="urn:microsoft.com/office/officeart/2005/8/layout/process1"/>
    <dgm:cxn modelId="{89236CD3-15BC-1443-AAE2-7BF72661DBA8}" type="presParOf" srcId="{915A5D6A-C81F-1D4F-BF6F-7570D94C4BEB}" destId="{4FD84D44-2982-2E4E-9C57-84C5728F3D38}" srcOrd="3" destOrd="0" presId="urn:microsoft.com/office/officeart/2005/8/layout/process1"/>
    <dgm:cxn modelId="{53DB2BA3-54DF-1B44-811F-92CDEE03D79A}" type="presParOf" srcId="{4FD84D44-2982-2E4E-9C57-84C5728F3D38}" destId="{54A4CBAF-E394-5A4F-8B5B-49CC1830C57A}" srcOrd="0" destOrd="0" presId="urn:microsoft.com/office/officeart/2005/8/layout/process1"/>
    <dgm:cxn modelId="{EA00AFD0-2DA4-E440-A49C-FE1C68C45F05}" type="presParOf" srcId="{915A5D6A-C81F-1D4F-BF6F-7570D94C4BEB}" destId="{F6A3E5DC-A6D7-F04B-97BD-3E41B7922A71}" srcOrd="4" destOrd="0" presId="urn:microsoft.com/office/officeart/2005/8/layout/process1"/>
    <dgm:cxn modelId="{F5EE4829-489F-E545-A320-2A45658CA8E3}" type="presParOf" srcId="{915A5D6A-C81F-1D4F-BF6F-7570D94C4BEB}" destId="{CEE3FB2D-B465-E648-ABFA-A126FC78141C}" srcOrd="5" destOrd="0" presId="urn:microsoft.com/office/officeart/2005/8/layout/process1"/>
    <dgm:cxn modelId="{F9EBA4F0-92EC-5F4A-86D9-C3EADEB352A1}" type="presParOf" srcId="{CEE3FB2D-B465-E648-ABFA-A126FC78141C}" destId="{A134983B-0B72-A84C-8527-2EC7E3115D9F}" srcOrd="0" destOrd="0" presId="urn:microsoft.com/office/officeart/2005/8/layout/process1"/>
    <dgm:cxn modelId="{5D8B9174-78BB-1C4D-85F4-DE2C326F889A}" type="presParOf" srcId="{915A5D6A-C81F-1D4F-BF6F-7570D94C4BEB}" destId="{BF47E65B-B493-E546-AEB3-6B0763764939}" srcOrd="6" destOrd="0" presId="urn:microsoft.com/office/officeart/2005/8/layout/process1"/>
    <dgm:cxn modelId="{C6E459B3-AA42-4541-99B7-7685A06DF9F4}" type="presParOf" srcId="{915A5D6A-C81F-1D4F-BF6F-7570D94C4BEB}" destId="{765880AD-FBAC-824A-AC30-02675453F779}" srcOrd="7" destOrd="0" presId="urn:microsoft.com/office/officeart/2005/8/layout/process1"/>
    <dgm:cxn modelId="{1ADCD99D-5BD4-AB43-B3C0-8971A91561C9}" type="presParOf" srcId="{765880AD-FBAC-824A-AC30-02675453F779}" destId="{A043EECF-79AB-0F41-B86E-5B2319D60045}" srcOrd="0" destOrd="0" presId="urn:microsoft.com/office/officeart/2005/8/layout/process1"/>
    <dgm:cxn modelId="{ABC4ECB7-7000-BE4B-8672-C199DA433743}" type="presParOf" srcId="{915A5D6A-C81F-1D4F-BF6F-7570D94C4BEB}" destId="{6881FEF6-A6A2-7546-B58B-F4AA7DA0859C}" srcOrd="8" destOrd="0" presId="urn:microsoft.com/office/officeart/2005/8/layout/process1"/>
    <dgm:cxn modelId="{8BE762F7-23C9-A54D-BCAA-E80D17AD7998}" type="presParOf" srcId="{915A5D6A-C81F-1D4F-BF6F-7570D94C4BEB}" destId="{14607CEE-254A-734B-988A-DE1AB19BF656}" srcOrd="9" destOrd="0" presId="urn:microsoft.com/office/officeart/2005/8/layout/process1"/>
    <dgm:cxn modelId="{10814710-D843-AB44-B78A-1C12217DB587}" type="presParOf" srcId="{14607CEE-254A-734B-988A-DE1AB19BF656}" destId="{B66B6EB3-5E49-9446-870B-E94E65D97A3A}" srcOrd="0" destOrd="0" presId="urn:microsoft.com/office/officeart/2005/8/layout/process1"/>
    <dgm:cxn modelId="{325017D8-870D-B247-A16A-25142C9CCF38}" type="presParOf" srcId="{915A5D6A-C81F-1D4F-BF6F-7570D94C4BEB}" destId="{93F614E8-BC33-2448-A7A6-0996FD474995}"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F0C098-AE69-7945-A6A9-C371A89BC12E}"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35221BC6-7163-4047-AFD0-5DEE57844C0D}">
      <dgm:prSet custT="1"/>
      <dgm:spPr/>
      <dgm:t>
        <a:bodyPr/>
        <a:lstStyle/>
        <a:p>
          <a:r>
            <a:rPr lang="en-US" sz="1800"/>
            <a:t>Test Document</a:t>
          </a:r>
        </a:p>
      </dgm:t>
    </dgm:pt>
    <dgm:pt modelId="{EB51BFA6-973D-8A47-94BB-40909E839876}" type="parTrans" cxnId="{7D1EF6D1-F88A-3C40-B762-5BEB0B615731}">
      <dgm:prSet/>
      <dgm:spPr/>
      <dgm:t>
        <a:bodyPr/>
        <a:lstStyle/>
        <a:p>
          <a:endParaRPr lang="en-US" sz="2400"/>
        </a:p>
      </dgm:t>
    </dgm:pt>
    <dgm:pt modelId="{892115D0-EBDD-4246-99E0-5399D0940270}" type="sibTrans" cxnId="{7D1EF6D1-F88A-3C40-B762-5BEB0B615731}">
      <dgm:prSet custT="1"/>
      <dgm:spPr/>
      <dgm:t>
        <a:bodyPr/>
        <a:lstStyle/>
        <a:p>
          <a:endParaRPr lang="en-US" sz="1600"/>
        </a:p>
      </dgm:t>
    </dgm:pt>
    <dgm:pt modelId="{EBEE117F-988C-5547-B710-956B9628EEB2}">
      <dgm:prSet custT="1"/>
      <dgm:spPr/>
      <dgm:t>
        <a:bodyPr/>
        <a:lstStyle/>
        <a:p>
          <a:r>
            <a:rPr lang="en-US" sz="1800" dirty="0"/>
            <a:t>LSI Representation</a:t>
          </a:r>
        </a:p>
      </dgm:t>
    </dgm:pt>
    <dgm:pt modelId="{5682479D-CEDB-3C4F-A2D6-120662E97BD9}" type="parTrans" cxnId="{E314DE9D-B421-024C-A817-AA645D185C95}">
      <dgm:prSet/>
      <dgm:spPr/>
      <dgm:t>
        <a:bodyPr/>
        <a:lstStyle/>
        <a:p>
          <a:endParaRPr lang="en-US" sz="2400"/>
        </a:p>
      </dgm:t>
    </dgm:pt>
    <dgm:pt modelId="{640A4643-1A5C-E147-8D59-5057E362C13F}" type="sibTrans" cxnId="{E314DE9D-B421-024C-A817-AA645D185C95}">
      <dgm:prSet/>
      <dgm:spPr/>
      <dgm:t>
        <a:bodyPr/>
        <a:lstStyle/>
        <a:p>
          <a:endParaRPr lang="en-US" sz="2400"/>
        </a:p>
      </dgm:t>
    </dgm:pt>
    <dgm:pt modelId="{ACB54A5E-0B75-9F47-88D8-ED3CF53F22C6}" type="pres">
      <dgm:prSet presAssocID="{FEF0C098-AE69-7945-A6A9-C371A89BC12E}" presName="Name0" presStyleCnt="0">
        <dgm:presLayoutVars>
          <dgm:dir/>
          <dgm:resizeHandles val="exact"/>
        </dgm:presLayoutVars>
      </dgm:prSet>
      <dgm:spPr/>
    </dgm:pt>
    <dgm:pt modelId="{AC23147F-3393-2D48-BE17-7FC1B855F1CB}" type="pres">
      <dgm:prSet presAssocID="{35221BC6-7163-4047-AFD0-5DEE57844C0D}" presName="node" presStyleLbl="node1" presStyleIdx="0" presStyleCnt="2">
        <dgm:presLayoutVars>
          <dgm:bulletEnabled val="1"/>
        </dgm:presLayoutVars>
      </dgm:prSet>
      <dgm:spPr/>
    </dgm:pt>
    <dgm:pt modelId="{8731950B-E519-6C4E-A0C7-15AFAA52D424}" type="pres">
      <dgm:prSet presAssocID="{892115D0-EBDD-4246-99E0-5399D0940270}" presName="sibTrans" presStyleLbl="sibTrans2D1" presStyleIdx="0" presStyleCnt="1"/>
      <dgm:spPr/>
    </dgm:pt>
    <dgm:pt modelId="{188BA94B-5B46-DC47-A879-5DB493AE2D88}" type="pres">
      <dgm:prSet presAssocID="{892115D0-EBDD-4246-99E0-5399D0940270}" presName="connectorText" presStyleLbl="sibTrans2D1" presStyleIdx="0" presStyleCnt="1"/>
      <dgm:spPr/>
    </dgm:pt>
    <dgm:pt modelId="{871EA494-894F-3A4D-8B19-2C8986B644ED}" type="pres">
      <dgm:prSet presAssocID="{EBEE117F-988C-5547-B710-956B9628EEB2}" presName="node" presStyleLbl="node1" presStyleIdx="1" presStyleCnt="2">
        <dgm:presLayoutVars>
          <dgm:bulletEnabled val="1"/>
        </dgm:presLayoutVars>
      </dgm:prSet>
      <dgm:spPr/>
    </dgm:pt>
  </dgm:ptLst>
  <dgm:cxnLst>
    <dgm:cxn modelId="{7EB44943-ACAF-F349-89C1-72D33BF6841A}" type="presOf" srcId="{EBEE117F-988C-5547-B710-956B9628EEB2}" destId="{871EA494-894F-3A4D-8B19-2C8986B644ED}" srcOrd="0" destOrd="0" presId="urn:microsoft.com/office/officeart/2005/8/layout/process1"/>
    <dgm:cxn modelId="{B8C05578-9F6C-8E44-A62D-06B2B07A627B}" type="presOf" srcId="{892115D0-EBDD-4246-99E0-5399D0940270}" destId="{188BA94B-5B46-DC47-A879-5DB493AE2D88}" srcOrd="1" destOrd="0" presId="urn:microsoft.com/office/officeart/2005/8/layout/process1"/>
    <dgm:cxn modelId="{E314DE9D-B421-024C-A817-AA645D185C95}" srcId="{FEF0C098-AE69-7945-A6A9-C371A89BC12E}" destId="{EBEE117F-988C-5547-B710-956B9628EEB2}" srcOrd="1" destOrd="0" parTransId="{5682479D-CEDB-3C4F-A2D6-120662E97BD9}" sibTransId="{640A4643-1A5C-E147-8D59-5057E362C13F}"/>
    <dgm:cxn modelId="{57A18CA4-389F-5D45-8638-B6A2858FFE19}" type="presOf" srcId="{892115D0-EBDD-4246-99E0-5399D0940270}" destId="{8731950B-E519-6C4E-A0C7-15AFAA52D424}" srcOrd="0" destOrd="0" presId="urn:microsoft.com/office/officeart/2005/8/layout/process1"/>
    <dgm:cxn modelId="{6BF757AA-3637-464A-BACD-44664DDC99EC}" type="presOf" srcId="{FEF0C098-AE69-7945-A6A9-C371A89BC12E}" destId="{ACB54A5E-0B75-9F47-88D8-ED3CF53F22C6}" srcOrd="0" destOrd="0" presId="urn:microsoft.com/office/officeart/2005/8/layout/process1"/>
    <dgm:cxn modelId="{332403BF-FC90-7646-A3E8-4263E753C451}" type="presOf" srcId="{35221BC6-7163-4047-AFD0-5DEE57844C0D}" destId="{AC23147F-3393-2D48-BE17-7FC1B855F1CB}" srcOrd="0" destOrd="0" presId="urn:microsoft.com/office/officeart/2005/8/layout/process1"/>
    <dgm:cxn modelId="{7D1EF6D1-F88A-3C40-B762-5BEB0B615731}" srcId="{FEF0C098-AE69-7945-A6A9-C371A89BC12E}" destId="{35221BC6-7163-4047-AFD0-5DEE57844C0D}" srcOrd="0" destOrd="0" parTransId="{EB51BFA6-973D-8A47-94BB-40909E839876}" sibTransId="{892115D0-EBDD-4246-99E0-5399D0940270}"/>
    <dgm:cxn modelId="{F846FC9A-8B05-374C-BD1D-4B4B2882C839}" type="presParOf" srcId="{ACB54A5E-0B75-9F47-88D8-ED3CF53F22C6}" destId="{AC23147F-3393-2D48-BE17-7FC1B855F1CB}" srcOrd="0" destOrd="0" presId="urn:microsoft.com/office/officeart/2005/8/layout/process1"/>
    <dgm:cxn modelId="{06CB99B8-F496-324D-8EBD-992E3E8B78BA}" type="presParOf" srcId="{ACB54A5E-0B75-9F47-88D8-ED3CF53F22C6}" destId="{8731950B-E519-6C4E-A0C7-15AFAA52D424}" srcOrd="1" destOrd="0" presId="urn:microsoft.com/office/officeart/2005/8/layout/process1"/>
    <dgm:cxn modelId="{B79F465F-D950-9748-8B08-C29A8AEB44CD}" type="presParOf" srcId="{8731950B-E519-6C4E-A0C7-15AFAA52D424}" destId="{188BA94B-5B46-DC47-A879-5DB493AE2D88}" srcOrd="0" destOrd="0" presId="urn:microsoft.com/office/officeart/2005/8/layout/process1"/>
    <dgm:cxn modelId="{6C7453FC-090F-D24A-B295-CEE69E43E494}" type="presParOf" srcId="{ACB54A5E-0B75-9F47-88D8-ED3CF53F22C6}" destId="{871EA494-894F-3A4D-8B19-2C8986B644ED}"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D114B-27E9-B148-B64E-CC1FF8F49D34}">
      <dsp:nvSpPr>
        <dsp:cNvPr id="0" name=""/>
        <dsp:cNvSpPr/>
      </dsp:nvSpPr>
      <dsp:spPr>
        <a:xfrm>
          <a:off x="0" y="615156"/>
          <a:ext cx="1360954" cy="969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Transcript Corpus</a:t>
          </a:r>
        </a:p>
      </dsp:txBody>
      <dsp:txXfrm>
        <a:off x="28401" y="643557"/>
        <a:ext cx="1304152" cy="912878"/>
      </dsp:txXfrm>
    </dsp:sp>
    <dsp:sp modelId="{39ADBF2B-56D4-A049-8CA4-1755C27AB3BC}">
      <dsp:nvSpPr>
        <dsp:cNvPr id="0" name=""/>
        <dsp:cNvSpPr/>
      </dsp:nvSpPr>
      <dsp:spPr>
        <a:xfrm>
          <a:off x="1497049" y="931238"/>
          <a:ext cx="288522" cy="337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97049" y="998741"/>
        <a:ext cx="201965" cy="202510"/>
      </dsp:txXfrm>
    </dsp:sp>
    <dsp:sp modelId="{43EA5E8E-F4E4-4B44-A721-C57881F6D4BA}">
      <dsp:nvSpPr>
        <dsp:cNvPr id="0" name=""/>
        <dsp:cNvSpPr/>
      </dsp:nvSpPr>
      <dsp:spPr>
        <a:xfrm>
          <a:off x="1905336" y="615156"/>
          <a:ext cx="1360954" cy="969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LSI Similarity Model</a:t>
          </a:r>
        </a:p>
      </dsp:txBody>
      <dsp:txXfrm>
        <a:off x="1933737" y="643557"/>
        <a:ext cx="1304152" cy="912878"/>
      </dsp:txXfrm>
    </dsp:sp>
    <dsp:sp modelId="{4FD84D44-2982-2E4E-9C57-84C5728F3D38}">
      <dsp:nvSpPr>
        <dsp:cNvPr id="0" name=""/>
        <dsp:cNvSpPr/>
      </dsp:nvSpPr>
      <dsp:spPr>
        <a:xfrm>
          <a:off x="3402386" y="931238"/>
          <a:ext cx="288522" cy="337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02386" y="998741"/>
        <a:ext cx="201965" cy="202510"/>
      </dsp:txXfrm>
    </dsp:sp>
    <dsp:sp modelId="{F6A3E5DC-A6D7-F04B-97BD-3E41B7922A71}">
      <dsp:nvSpPr>
        <dsp:cNvPr id="0" name=""/>
        <dsp:cNvSpPr/>
      </dsp:nvSpPr>
      <dsp:spPr>
        <a:xfrm>
          <a:off x="3810672" y="615156"/>
          <a:ext cx="1360954" cy="969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Match Probabilities</a:t>
          </a:r>
        </a:p>
      </dsp:txBody>
      <dsp:txXfrm>
        <a:off x="3839073" y="643557"/>
        <a:ext cx="1304152" cy="912878"/>
      </dsp:txXfrm>
    </dsp:sp>
    <dsp:sp modelId="{CEE3FB2D-B465-E648-ABFA-A126FC78141C}">
      <dsp:nvSpPr>
        <dsp:cNvPr id="0" name=""/>
        <dsp:cNvSpPr/>
      </dsp:nvSpPr>
      <dsp:spPr>
        <a:xfrm>
          <a:off x="5307722" y="931238"/>
          <a:ext cx="288522" cy="337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07722" y="998741"/>
        <a:ext cx="201965" cy="202510"/>
      </dsp:txXfrm>
    </dsp:sp>
    <dsp:sp modelId="{BF47E65B-B493-E546-AEB3-6B0763764939}">
      <dsp:nvSpPr>
        <dsp:cNvPr id="0" name=""/>
        <dsp:cNvSpPr/>
      </dsp:nvSpPr>
      <dsp:spPr>
        <a:xfrm>
          <a:off x="5716008" y="615156"/>
          <a:ext cx="1360954" cy="969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Tag  (label) Associations</a:t>
          </a:r>
        </a:p>
      </dsp:txBody>
      <dsp:txXfrm>
        <a:off x="5744409" y="643557"/>
        <a:ext cx="1304152" cy="912878"/>
      </dsp:txXfrm>
    </dsp:sp>
    <dsp:sp modelId="{765880AD-FBAC-824A-AC30-02675453F779}">
      <dsp:nvSpPr>
        <dsp:cNvPr id="0" name=""/>
        <dsp:cNvSpPr/>
      </dsp:nvSpPr>
      <dsp:spPr>
        <a:xfrm>
          <a:off x="7213058" y="931238"/>
          <a:ext cx="288522" cy="337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213058" y="998741"/>
        <a:ext cx="201965" cy="202510"/>
      </dsp:txXfrm>
    </dsp:sp>
    <dsp:sp modelId="{6881FEF6-A6A2-7546-B58B-F4AA7DA0859C}">
      <dsp:nvSpPr>
        <dsp:cNvPr id="0" name=""/>
        <dsp:cNvSpPr/>
      </dsp:nvSpPr>
      <dsp:spPr>
        <a:xfrm>
          <a:off x="7621345" y="615156"/>
          <a:ext cx="1360954" cy="969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Tag Frequencies</a:t>
          </a:r>
        </a:p>
      </dsp:txBody>
      <dsp:txXfrm>
        <a:off x="7649746" y="643557"/>
        <a:ext cx="1304152" cy="912878"/>
      </dsp:txXfrm>
    </dsp:sp>
    <dsp:sp modelId="{14607CEE-254A-734B-988A-DE1AB19BF656}">
      <dsp:nvSpPr>
        <dsp:cNvPr id="0" name=""/>
        <dsp:cNvSpPr/>
      </dsp:nvSpPr>
      <dsp:spPr>
        <a:xfrm>
          <a:off x="9118395" y="931238"/>
          <a:ext cx="288522" cy="337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118395" y="998741"/>
        <a:ext cx="201965" cy="202510"/>
      </dsp:txXfrm>
    </dsp:sp>
    <dsp:sp modelId="{93F614E8-BC33-2448-A7A6-0996FD474995}">
      <dsp:nvSpPr>
        <dsp:cNvPr id="0" name=""/>
        <dsp:cNvSpPr/>
      </dsp:nvSpPr>
      <dsp:spPr>
        <a:xfrm>
          <a:off x="9526681" y="615156"/>
          <a:ext cx="1360954" cy="969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Candidate Tag Assignment</a:t>
          </a:r>
        </a:p>
      </dsp:txBody>
      <dsp:txXfrm>
        <a:off x="9555082" y="643557"/>
        <a:ext cx="1304152" cy="912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3147F-3393-2D48-BE17-7FC1B855F1CB}">
      <dsp:nvSpPr>
        <dsp:cNvPr id="0" name=""/>
        <dsp:cNvSpPr/>
      </dsp:nvSpPr>
      <dsp:spPr>
        <a:xfrm>
          <a:off x="757" y="164847"/>
          <a:ext cx="1616336" cy="9698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Test Document</a:t>
          </a:r>
        </a:p>
      </dsp:txBody>
      <dsp:txXfrm>
        <a:off x="29162" y="193252"/>
        <a:ext cx="1559526" cy="912992"/>
      </dsp:txXfrm>
    </dsp:sp>
    <dsp:sp modelId="{8731950B-E519-6C4E-A0C7-15AFAA52D424}">
      <dsp:nvSpPr>
        <dsp:cNvPr id="0" name=""/>
        <dsp:cNvSpPr/>
      </dsp:nvSpPr>
      <dsp:spPr>
        <a:xfrm>
          <a:off x="1778728" y="449323"/>
          <a:ext cx="342663" cy="4008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78728" y="529493"/>
        <a:ext cx="239864" cy="240511"/>
      </dsp:txXfrm>
    </dsp:sp>
    <dsp:sp modelId="{871EA494-894F-3A4D-8B19-2C8986B644ED}">
      <dsp:nvSpPr>
        <dsp:cNvPr id="0" name=""/>
        <dsp:cNvSpPr/>
      </dsp:nvSpPr>
      <dsp:spPr>
        <a:xfrm>
          <a:off x="2263629" y="164847"/>
          <a:ext cx="1616336" cy="9698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LSI Representation</a:t>
          </a:r>
        </a:p>
      </dsp:txBody>
      <dsp:txXfrm>
        <a:off x="2292034" y="193252"/>
        <a:ext cx="1559526" cy="9129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1A19A-C514-AB40-ABF9-2B6C94CB15E9}" type="datetimeFigureOut">
              <a:rPr lang="en-US" smtClean="0"/>
              <a:t>4/13/18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F66A0E-394D-974A-AAA7-9ACB52BFE1AD}" type="slidenum">
              <a:rPr lang="en-US" smtClean="0"/>
              <a:t>‹#›</a:t>
            </a:fld>
            <a:endParaRPr lang="en-US"/>
          </a:p>
        </p:txBody>
      </p:sp>
    </p:spTree>
    <p:extLst>
      <p:ext uri="{BB962C8B-B14F-4D97-AF65-F5344CB8AC3E}">
        <p14:creationId xmlns:p14="http://schemas.microsoft.com/office/powerpoint/2010/main" val="1460383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ovarianc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Pearson_product-moment_correlation_coefficient" TargetMode="External"/><Relationship Id="rId5" Type="http://schemas.openxmlformats.org/officeDocument/2006/relationships/hyperlink" Target="https://en.wikipedia.org/wiki/Moment_(mathematics)" TargetMode="External"/><Relationship Id="rId4" Type="http://schemas.openxmlformats.org/officeDocument/2006/relationships/hyperlink" Target="https://en.wikipedia.org/wiki/Standard_deviation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(Preliminary Remarks)</a:t>
            </a:r>
          </a:p>
          <a:p>
            <a:pPr algn="ctr"/>
            <a:r>
              <a:rPr lang="en-US" sz="1200" dirty="0"/>
              <a:t>Calendar time != Project time !=Think Time</a:t>
            </a:r>
          </a:p>
          <a:p>
            <a:pPr algn="ctr"/>
            <a:r>
              <a:rPr lang="en-US" sz="1200" dirty="0"/>
              <a:t>“Work In Progress</a:t>
            </a:r>
          </a:p>
          <a:p>
            <a:pPr algn="ctr"/>
            <a:r>
              <a:rPr lang="en-US" sz="1200" dirty="0"/>
              <a:t>Invite participation in our project</a:t>
            </a:r>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1</a:t>
            </a:fld>
            <a:endParaRPr lang="en-US"/>
          </a:p>
        </p:txBody>
      </p:sp>
    </p:spTree>
    <p:extLst>
      <p:ext uri="{BB962C8B-B14F-4D97-AF65-F5344CB8AC3E}">
        <p14:creationId xmlns:p14="http://schemas.microsoft.com/office/powerpoint/2010/main" val="166058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Linguistic Context</a:t>
            </a:r>
          </a:p>
        </p:txBody>
      </p:sp>
      <p:sp>
        <p:nvSpPr>
          <p:cNvPr id="4" name="Slide Number Placeholder 3"/>
          <p:cNvSpPr>
            <a:spLocks noGrp="1"/>
          </p:cNvSpPr>
          <p:nvPr>
            <p:ph type="sldNum" sz="quarter" idx="10"/>
          </p:nvPr>
        </p:nvSpPr>
        <p:spPr/>
        <p:txBody>
          <a:bodyPr/>
          <a:lstStyle/>
          <a:p>
            <a:fld id="{6FF66A0E-394D-974A-AAA7-9ACB52BFE1AD}" type="slidenum">
              <a:rPr lang="en-US" smtClean="0"/>
              <a:t>19</a:t>
            </a:fld>
            <a:endParaRPr lang="en-US"/>
          </a:p>
        </p:txBody>
      </p:sp>
    </p:spTree>
    <p:extLst>
      <p:ext uri="{BB962C8B-B14F-4D97-AF65-F5344CB8AC3E}">
        <p14:creationId xmlns:p14="http://schemas.microsoft.com/office/powerpoint/2010/main" val="3105808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knew that there was much we did not know; we knew this was a hard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R&amp;R came later.</a:t>
            </a: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20</a:t>
            </a:fld>
            <a:endParaRPr lang="en-US"/>
          </a:p>
        </p:txBody>
      </p:sp>
    </p:spTree>
    <p:extLst>
      <p:ext uri="{BB962C8B-B14F-4D97-AF65-F5344CB8AC3E}">
        <p14:creationId xmlns:p14="http://schemas.microsoft.com/office/powerpoint/2010/main" val="137832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Map; graphs; LDA &amp; Cosine Similarity</a:t>
            </a:r>
          </a:p>
        </p:txBody>
      </p:sp>
      <p:sp>
        <p:nvSpPr>
          <p:cNvPr id="4" name="Slide Number Placeholder 3"/>
          <p:cNvSpPr>
            <a:spLocks noGrp="1"/>
          </p:cNvSpPr>
          <p:nvPr>
            <p:ph type="sldNum" sz="quarter" idx="10"/>
          </p:nvPr>
        </p:nvSpPr>
        <p:spPr/>
        <p:txBody>
          <a:bodyPr/>
          <a:lstStyle/>
          <a:p>
            <a:fld id="{6FF66A0E-394D-974A-AAA7-9ACB52BFE1AD}" type="slidenum">
              <a:rPr lang="en-US" smtClean="0"/>
              <a:t>21</a:t>
            </a:fld>
            <a:endParaRPr lang="en-US"/>
          </a:p>
        </p:txBody>
      </p:sp>
    </p:spTree>
    <p:extLst>
      <p:ext uri="{BB962C8B-B14F-4D97-AF65-F5344CB8AC3E}">
        <p14:creationId xmlns:p14="http://schemas.microsoft.com/office/powerpoint/2010/main" val="382168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Heuristic algorithms</a:t>
            </a:r>
            <a:r>
              <a:rPr lang="en-US" dirty="0"/>
              <a:t> often times used to solve NP-complete problems, a class of decision problems.</a:t>
            </a:r>
          </a:p>
        </p:txBody>
      </p:sp>
      <p:sp>
        <p:nvSpPr>
          <p:cNvPr id="4" name="Slide Number Placeholder 3"/>
          <p:cNvSpPr>
            <a:spLocks noGrp="1"/>
          </p:cNvSpPr>
          <p:nvPr>
            <p:ph type="sldNum" sz="quarter" idx="10"/>
          </p:nvPr>
        </p:nvSpPr>
        <p:spPr/>
        <p:txBody>
          <a:bodyPr/>
          <a:lstStyle/>
          <a:p>
            <a:fld id="{6FF66A0E-394D-974A-AAA7-9ACB52BFE1AD}" type="slidenum">
              <a:rPr lang="en-US" smtClean="0"/>
              <a:t>23</a:t>
            </a:fld>
            <a:endParaRPr lang="en-US"/>
          </a:p>
        </p:txBody>
      </p:sp>
    </p:spTree>
    <p:extLst>
      <p:ext uri="{BB962C8B-B14F-4D97-AF65-F5344CB8AC3E}">
        <p14:creationId xmlns:p14="http://schemas.microsoft.com/office/powerpoint/2010/main" val="626475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TF(t) = (Number of times term t appears in a document) / (Total number of terms in the document).</a:t>
            </a:r>
          </a:p>
          <a:p>
            <a:r>
              <a:rPr lang="en-US" sz="1200" kern="1200" dirty="0">
                <a:solidFill>
                  <a:schemeClr val="tx1"/>
                </a:solidFill>
                <a:effectLst/>
                <a:latin typeface="+mn-lt"/>
                <a:ea typeface="+mn-ea"/>
                <a:cs typeface="+mn-cs"/>
              </a:rPr>
              <a:t>IDF(t) = </a:t>
            </a:r>
            <a:r>
              <a:rPr lang="en-US" sz="1200" kern="1200" dirty="0" err="1">
                <a:solidFill>
                  <a:schemeClr val="tx1"/>
                </a:solidFill>
                <a:effectLst/>
                <a:latin typeface="+mn-lt"/>
                <a:ea typeface="+mn-ea"/>
                <a:cs typeface="+mn-cs"/>
              </a:rPr>
              <a:t>log_e</a:t>
            </a:r>
            <a:r>
              <a:rPr lang="en-US" sz="1200" kern="1200" dirty="0">
                <a:solidFill>
                  <a:schemeClr val="tx1"/>
                </a:solidFill>
                <a:effectLst/>
                <a:latin typeface="+mn-lt"/>
                <a:ea typeface="+mn-ea"/>
                <a:cs typeface="+mn-cs"/>
              </a:rPr>
              <a:t>(Total number of documents / Number of documents with term t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other potential scaling factors besides IDF</a:t>
            </a:r>
          </a:p>
        </p:txBody>
      </p:sp>
      <p:sp>
        <p:nvSpPr>
          <p:cNvPr id="4" name="Slide Number Placeholder 3"/>
          <p:cNvSpPr>
            <a:spLocks noGrp="1"/>
          </p:cNvSpPr>
          <p:nvPr>
            <p:ph type="sldNum" sz="quarter" idx="10"/>
          </p:nvPr>
        </p:nvSpPr>
        <p:spPr/>
        <p:txBody>
          <a:bodyPr/>
          <a:lstStyle/>
          <a:p>
            <a:fld id="{4312E54B-CE62-D745-97EE-830887231BE5}" type="slidenum">
              <a:rPr lang="en-US" smtClean="0"/>
              <a:t>25</a:t>
            </a:fld>
            <a:endParaRPr lang="en-US"/>
          </a:p>
        </p:txBody>
      </p:sp>
    </p:spTree>
    <p:extLst>
      <p:ext uri="{BB962C8B-B14F-4D97-AF65-F5344CB8AC3E}">
        <p14:creationId xmlns:p14="http://schemas.microsoft.com/office/powerpoint/2010/main" val="134587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Pearson Correlation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Pearson's correlation coefficient is the </a:t>
            </a:r>
            <a:r>
              <a:rPr lang="en-US" sz="1200" kern="1200" dirty="0">
                <a:solidFill>
                  <a:schemeClr val="tx1"/>
                </a:solidFill>
                <a:effectLst/>
                <a:latin typeface="+mn-lt"/>
                <a:ea typeface="+mn-ea"/>
                <a:cs typeface="+mn-cs"/>
                <a:hlinkClick r:id="rId3" tooltip="Covariance"/>
              </a:rPr>
              <a:t>covariance</a:t>
            </a:r>
            <a:r>
              <a:rPr lang="en-US" sz="1200" kern="1200" dirty="0">
                <a:solidFill>
                  <a:schemeClr val="tx1"/>
                </a:solidFill>
                <a:effectLst/>
                <a:latin typeface="+mn-lt"/>
                <a:ea typeface="+mn-ea"/>
                <a:cs typeface="+mn-cs"/>
              </a:rPr>
              <a:t> of the two variables divided by the product of their </a:t>
            </a:r>
            <a:r>
              <a:rPr lang="en-US" sz="1200" kern="1200" dirty="0">
                <a:solidFill>
                  <a:schemeClr val="tx1"/>
                </a:solidFill>
                <a:effectLst/>
                <a:latin typeface="+mn-lt"/>
                <a:ea typeface="+mn-ea"/>
                <a:cs typeface="+mn-cs"/>
                <a:hlinkClick r:id="rId4" tooltip="Standard deviations"/>
              </a:rPr>
              <a:t>standard deviations</a:t>
            </a:r>
            <a:r>
              <a:rPr lang="en-US" sz="1200" kern="1200" dirty="0">
                <a:solidFill>
                  <a:schemeClr val="tx1"/>
                </a:solidFill>
                <a:effectLst/>
                <a:latin typeface="+mn-lt"/>
                <a:ea typeface="+mn-ea"/>
                <a:cs typeface="+mn-cs"/>
              </a:rPr>
              <a:t>. The form of the definition involves a "product moment", that is, the mean (the first </a:t>
            </a:r>
            <a:r>
              <a:rPr lang="en-US" sz="1200" kern="1200" dirty="0">
                <a:solidFill>
                  <a:schemeClr val="tx1"/>
                </a:solidFill>
                <a:effectLst/>
                <a:latin typeface="+mn-lt"/>
                <a:ea typeface="+mn-ea"/>
                <a:cs typeface="+mn-cs"/>
                <a:hlinkClick r:id="rId5" tooltip="Moment (mathematics)"/>
              </a:rPr>
              <a:t>moment</a:t>
            </a:r>
            <a:r>
              <a:rPr lang="en-US" sz="1200" kern="1200" dirty="0">
                <a:solidFill>
                  <a:schemeClr val="tx1"/>
                </a:solidFill>
                <a:effectLst/>
                <a:latin typeface="+mn-lt"/>
                <a:ea typeface="+mn-ea"/>
                <a:cs typeface="+mn-cs"/>
              </a:rPr>
              <a:t> about the origin) of the product of the mean-adjusted random variables; hence the modifier </a:t>
            </a:r>
            <a:r>
              <a:rPr lang="en-US" sz="1200" i="1" kern="1200" dirty="0">
                <a:solidFill>
                  <a:schemeClr val="tx1"/>
                </a:solidFill>
                <a:effectLst/>
                <a:latin typeface="+mn-lt"/>
                <a:ea typeface="+mn-ea"/>
                <a:cs typeface="+mn-cs"/>
              </a:rPr>
              <a:t>product-moment</a:t>
            </a:r>
            <a:r>
              <a:rPr lang="en-US" sz="1200" kern="1200" dirty="0">
                <a:solidFill>
                  <a:schemeClr val="tx1"/>
                </a:solidFill>
                <a:effectLst/>
                <a:latin typeface="+mn-lt"/>
                <a:ea typeface="+mn-ea"/>
                <a:cs typeface="+mn-cs"/>
              </a:rPr>
              <a:t> in the name.</a:t>
            </a:r>
            <a:r>
              <a:rPr lang="en-US" dirty="0">
                <a:effectLst/>
              </a:rPr>
              <a:t> </a:t>
            </a:r>
          </a:p>
          <a:p>
            <a:endParaRPr lang="en-US" dirty="0">
              <a:effectLst/>
            </a:endParaRPr>
          </a:p>
          <a:p>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Spearman correlation</a:t>
            </a:r>
            <a:r>
              <a:rPr lang="en-US" sz="1200" kern="1200" dirty="0">
                <a:solidFill>
                  <a:schemeClr val="tx1"/>
                </a:solidFill>
                <a:effectLst/>
                <a:latin typeface="+mn-lt"/>
                <a:ea typeface="+mn-ea"/>
                <a:cs typeface="+mn-cs"/>
              </a:rPr>
              <a:t> between two variables is equal to the </a:t>
            </a:r>
            <a:r>
              <a:rPr lang="en-US" sz="1200" u="sng" kern="1200" dirty="0">
                <a:solidFill>
                  <a:schemeClr val="tx1"/>
                </a:solidFill>
                <a:effectLst/>
                <a:latin typeface="+mn-lt"/>
                <a:ea typeface="+mn-ea"/>
                <a:cs typeface="+mn-cs"/>
                <a:hlinkClick r:id="rId6" tooltip="Pearson product-moment correlation coefficient"/>
              </a:rPr>
              <a:t>Pearson correlation</a:t>
            </a:r>
            <a:r>
              <a:rPr lang="en-US" sz="1200" kern="1200" dirty="0">
                <a:solidFill>
                  <a:schemeClr val="tx1"/>
                </a:solidFill>
                <a:effectLst/>
                <a:latin typeface="+mn-lt"/>
                <a:ea typeface="+mn-ea"/>
                <a:cs typeface="+mn-cs"/>
              </a:rPr>
              <a:t> between the rank values of those two variables; while Pearson's correlation assesses linear relationships, Spearman's correlation assesses monotonic relationships (whether linear or not). If there are no repeated data values, a perfect Spearman correlation of +1 or −1 occurs when each of the variables is a perfect monotone function of the other</a:t>
            </a:r>
            <a:r>
              <a:rPr lang="en-US" dirty="0">
                <a:effectLst/>
              </a:rPr>
              <a:t> </a:t>
            </a:r>
          </a:p>
          <a:p>
            <a:endParaRPr lang="en-US" dirty="0">
              <a:effectLst/>
            </a:endParaRPr>
          </a:p>
          <a:p>
            <a:r>
              <a:rPr lang="en-US" dirty="0"/>
              <a:t>A small </a:t>
            </a:r>
            <a:r>
              <a:rPr lang="en-US" b="1" dirty="0"/>
              <a:t>p</a:t>
            </a:r>
            <a:r>
              <a:rPr lang="en-US" dirty="0"/>
              <a:t>-</a:t>
            </a:r>
            <a:r>
              <a:rPr lang="en-US" b="1" dirty="0"/>
              <a:t>value</a:t>
            </a:r>
            <a:r>
              <a:rPr lang="en-US" dirty="0"/>
              <a:t> (typically ≤ 0.05) indicates strong evidence against the null hypothesis, so you reject the null hypothesis. A large </a:t>
            </a:r>
            <a:r>
              <a:rPr lang="en-US" b="1" dirty="0"/>
              <a:t>p</a:t>
            </a:r>
            <a:r>
              <a:rPr lang="en-US" dirty="0"/>
              <a:t>-</a:t>
            </a:r>
            <a:r>
              <a:rPr lang="en-US" b="1" dirty="0"/>
              <a:t>value</a:t>
            </a:r>
            <a:r>
              <a:rPr lang="en-US" dirty="0"/>
              <a:t> (&gt; 0.05) indicates weak evidence against the null hypothesis, so you fail to reject the null hypothesis.</a:t>
            </a: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26</a:t>
            </a:fld>
            <a:endParaRPr lang="en-US"/>
          </a:p>
        </p:txBody>
      </p:sp>
    </p:spTree>
    <p:extLst>
      <p:ext uri="{BB962C8B-B14F-4D97-AF65-F5344CB8AC3E}">
        <p14:creationId xmlns:p14="http://schemas.microsoft.com/office/powerpoint/2010/main" val="295892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Plot </a:t>
            </a:r>
            <a:r>
              <a:rPr lang="en-US" sz="1200" i="1" kern="1200" dirty="0" err="1">
                <a:solidFill>
                  <a:schemeClr val="tx1"/>
                </a:solidFill>
                <a:effectLst/>
                <a:latin typeface="+mn-lt"/>
                <a:ea typeface="+mn-ea"/>
                <a:cs typeface="+mn-cs"/>
              </a:rPr>
              <a:t>heatmap</a:t>
            </a:r>
            <a:r>
              <a:rPr lang="en-US" sz="1200" i="1" kern="1200" dirty="0">
                <a:solidFill>
                  <a:schemeClr val="tx1"/>
                </a:solidFill>
                <a:effectLst/>
                <a:latin typeface="+mn-lt"/>
                <a:ea typeface="+mn-ea"/>
                <a:cs typeface="+mn-cs"/>
              </a:rPr>
              <a:t> of cosine similarities between all pairs of transcripts.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t>
            </a:r>
            <a:endParaRPr lang="en-US" dirty="0"/>
          </a:p>
          <a:p>
            <a:endParaRPr lang="en-US" dirty="0"/>
          </a:p>
          <a:p>
            <a:r>
              <a:rPr lang="en-US" dirty="0"/>
              <a:t>Also looked at tag pairings, n-gram analysis, and LDA/ a variety of k-means analysis of n-grams.</a:t>
            </a:r>
          </a:p>
        </p:txBody>
      </p:sp>
      <p:sp>
        <p:nvSpPr>
          <p:cNvPr id="4" name="Slide Number Placeholder 3"/>
          <p:cNvSpPr>
            <a:spLocks noGrp="1"/>
          </p:cNvSpPr>
          <p:nvPr>
            <p:ph type="sldNum" sz="quarter" idx="10"/>
          </p:nvPr>
        </p:nvSpPr>
        <p:spPr/>
        <p:txBody>
          <a:bodyPr/>
          <a:lstStyle/>
          <a:p>
            <a:fld id="{6FF66A0E-394D-974A-AAA7-9ACB52BFE1AD}" type="slidenum">
              <a:rPr lang="en-US" smtClean="0"/>
              <a:t>28</a:t>
            </a:fld>
            <a:endParaRPr lang="en-US"/>
          </a:p>
        </p:txBody>
      </p:sp>
    </p:spTree>
    <p:extLst>
      <p:ext uri="{BB962C8B-B14F-4D97-AF65-F5344CB8AC3E}">
        <p14:creationId xmlns:p14="http://schemas.microsoft.com/office/powerpoint/2010/main" val="2324310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32</a:t>
            </a:fld>
            <a:endParaRPr lang="en-US"/>
          </a:p>
        </p:txBody>
      </p:sp>
    </p:spTree>
    <p:extLst>
      <p:ext uri="{BB962C8B-B14F-4D97-AF65-F5344CB8AC3E}">
        <p14:creationId xmlns:p14="http://schemas.microsoft.com/office/powerpoint/2010/main" val="1197200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LSI captures latent semantics (conceptual relationships), but has limitations</a:t>
            </a:r>
          </a:p>
          <a:p>
            <a:pPr lvl="1"/>
            <a:r>
              <a:rPr lang="en-US" dirty="0"/>
              <a:t>The concept may apply, however, if we can get the right encoding of discourse</a:t>
            </a:r>
          </a:p>
          <a:p>
            <a:pPr marL="457200" lvl="1" indent="0">
              <a:buNone/>
            </a:pPr>
            <a:r>
              <a:rPr lang="en-US" dirty="0"/>
              <a:t>    and relate it to behavior.</a:t>
            </a: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34</a:t>
            </a:fld>
            <a:endParaRPr lang="en-US"/>
          </a:p>
        </p:txBody>
      </p:sp>
    </p:spTree>
    <p:extLst>
      <p:ext uri="{BB962C8B-B14F-4D97-AF65-F5344CB8AC3E}">
        <p14:creationId xmlns:p14="http://schemas.microsoft.com/office/powerpoint/2010/main" val="1951282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similarity of one tag to other tags.</a:t>
            </a:r>
          </a:p>
          <a:p>
            <a:r>
              <a:rPr lang="en-US" dirty="0"/>
              <a:t>Need domain/ expert/ lay person evaluation.</a:t>
            </a:r>
          </a:p>
          <a:p>
            <a:endParaRPr lang="en-US" dirty="0"/>
          </a:p>
          <a:p>
            <a:r>
              <a:rPr lang="en-US" dirty="0"/>
              <a:t>&lt;Bring up </a:t>
            </a:r>
            <a:r>
              <a:rPr lang="en-US" dirty="0" err="1"/>
              <a:t>Jupyter</a:t>
            </a:r>
            <a:r>
              <a:rPr lang="en-US" dirty="0"/>
              <a:t> Notebook&gt;</a:t>
            </a: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35</a:t>
            </a:fld>
            <a:endParaRPr lang="en-US"/>
          </a:p>
        </p:txBody>
      </p:sp>
    </p:spTree>
    <p:extLst>
      <p:ext uri="{BB962C8B-B14F-4D97-AF65-F5344CB8AC3E}">
        <p14:creationId xmlns:p14="http://schemas.microsoft.com/office/powerpoint/2010/main" val="410312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t>(Preliminary Remarks)</a:t>
            </a:r>
          </a:p>
          <a:p>
            <a:pPr algn="ctr"/>
            <a:r>
              <a:rPr lang="en-US" sz="1200" dirty="0"/>
              <a:t>Calendar time != Project time !=</a:t>
            </a:r>
          </a:p>
          <a:p>
            <a:pPr algn="ctr"/>
            <a:r>
              <a:rPr lang="en-US" sz="1200" dirty="0"/>
              <a:t>Think Time</a:t>
            </a:r>
          </a:p>
          <a:p>
            <a:pPr algn="ctr"/>
            <a:r>
              <a:rPr lang="en-US" sz="1200" dirty="0"/>
              <a:t>“Work In Progress</a:t>
            </a:r>
            <a:endParaRPr lang="en-US" dirty="0"/>
          </a:p>
          <a:p>
            <a:r>
              <a:rPr lang="en-US" dirty="0"/>
              <a:t>Problems</a:t>
            </a:r>
          </a:p>
          <a:p>
            <a:pPr lvl="1"/>
            <a:r>
              <a:rPr lang="en-US" dirty="0"/>
              <a:t>What makes a good teacher?</a:t>
            </a:r>
          </a:p>
          <a:p>
            <a:pPr lvl="1"/>
            <a:r>
              <a:rPr lang="en-US" dirty="0"/>
              <a:t>How to decipher behavior from discourse?</a:t>
            </a:r>
          </a:p>
          <a:p>
            <a:pPr lvl="1"/>
            <a:r>
              <a:rPr lang="en-US" dirty="0"/>
              <a:t>How to capture/ascertain context/meaning?</a:t>
            </a:r>
          </a:p>
          <a:p>
            <a:r>
              <a:rPr lang="en-US" dirty="0"/>
              <a:t>Challenges</a:t>
            </a:r>
          </a:p>
          <a:p>
            <a:pPr lvl="1"/>
            <a:r>
              <a:rPr lang="en-US" dirty="0"/>
              <a:t>Limited data</a:t>
            </a:r>
          </a:p>
          <a:p>
            <a:pPr lvl="1"/>
            <a:r>
              <a:rPr lang="en-US" dirty="0"/>
              <a:t>Discourse is messy, nuanced, …</a:t>
            </a:r>
          </a:p>
          <a:p>
            <a:pPr lvl="1"/>
            <a:r>
              <a:rPr lang="en-US" dirty="0"/>
              <a:t>Many unknowns</a:t>
            </a:r>
          </a:p>
          <a:p>
            <a:r>
              <a:rPr lang="en-US" dirty="0"/>
              <a:t>Why Interesting</a:t>
            </a:r>
          </a:p>
          <a:p>
            <a:pPr lvl="1"/>
            <a:r>
              <a:rPr lang="en-US" dirty="0"/>
              <a:t>Socially relevant</a:t>
            </a:r>
          </a:p>
          <a:p>
            <a:pPr lvl="1"/>
            <a:r>
              <a:rPr lang="en-US" dirty="0"/>
              <a:t>People say its hard to solve</a:t>
            </a:r>
          </a:p>
          <a:p>
            <a:pPr lvl="1"/>
            <a:r>
              <a:rPr lang="en-US" dirty="0"/>
              <a:t>Involves math, linguistics, computation &amp; social, cultural, and human considerations</a:t>
            </a:r>
          </a:p>
          <a:p>
            <a:pPr lvl="1"/>
            <a:r>
              <a:rPr lang="en-US" dirty="0"/>
              <a:t>Discourse Analysis is an active field with room for exploration</a:t>
            </a:r>
          </a:p>
          <a:p>
            <a:pPr lvl="0"/>
            <a:r>
              <a:rPr lang="en-US" dirty="0"/>
              <a:t>History</a:t>
            </a:r>
          </a:p>
          <a:p>
            <a:pPr lvl="1"/>
            <a:r>
              <a:rPr lang="en-US" dirty="0"/>
              <a:t>Herman Hollerith founded the Tabulating Machine Company in 1895. The early TMC machines had 45 columns and used round holes.</a:t>
            </a:r>
          </a:p>
          <a:p>
            <a:pPr lvl="0"/>
            <a:endParaRPr lang="en-US" dirty="0"/>
          </a:p>
          <a:p>
            <a:pPr lvl="1"/>
            <a:r>
              <a:rPr lang="en-US" dirty="0"/>
              <a:t>When Hollerith's company merged with others to form Computing Tabulating Recording (CTR) in 1911, he received $1.2M for his shares. Hollerith did not get along with Tom Watson, and he left the company soon after Watson arrived.</a:t>
            </a: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2</a:t>
            </a:fld>
            <a:endParaRPr lang="en-US"/>
          </a:p>
        </p:txBody>
      </p:sp>
    </p:spTree>
    <p:extLst>
      <p:ext uri="{BB962C8B-B14F-4D97-AF65-F5344CB8AC3E}">
        <p14:creationId xmlns:p14="http://schemas.microsoft.com/office/powerpoint/2010/main" val="3538554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 = Lambda x	 – eigenvector x  and eigenvalue</a:t>
            </a:r>
          </a:p>
          <a:p>
            <a:endParaRPr lang="en-US" dirty="0"/>
          </a:p>
          <a:p>
            <a:r>
              <a:rPr lang="en-US" dirty="0"/>
              <a:t>Au = sigma v  	- singular value and singular vectors u and v</a:t>
            </a:r>
          </a:p>
          <a:p>
            <a:r>
              <a:rPr lang="en-US" dirty="0" err="1"/>
              <a:t>A</a:t>
            </a:r>
            <a:r>
              <a:rPr lang="en-US" baseline="30000" dirty="0" err="1"/>
              <a:t>H</a:t>
            </a:r>
            <a:r>
              <a:rPr lang="en-US" baseline="0" dirty="0" err="1"/>
              <a:t>v</a:t>
            </a:r>
            <a:r>
              <a:rPr lang="en-US" baseline="30000" dirty="0"/>
              <a:t> </a:t>
            </a:r>
            <a:r>
              <a:rPr lang="en-US" baseline="0" dirty="0"/>
              <a:t> = sigma u</a:t>
            </a:r>
          </a:p>
          <a:p>
            <a:endParaRPr lang="en-US" baseline="0" dirty="0"/>
          </a:p>
          <a:p>
            <a:r>
              <a:rPr lang="en-US" baseline="0" dirty="0"/>
              <a:t>Hermitian Transpose is complex conjugate transpose of a complex matrix.</a:t>
            </a:r>
          </a:p>
          <a:p>
            <a:endParaRPr lang="en-US" baseline="0" dirty="0"/>
          </a:p>
          <a:p>
            <a:r>
              <a:rPr lang="en-US" baseline="0" dirty="0"/>
              <a:t>If A is real then A</a:t>
            </a:r>
            <a:r>
              <a:rPr lang="en-US" baseline="30000" dirty="0"/>
              <a:t>T </a:t>
            </a:r>
            <a:r>
              <a:rPr lang="en-US" baseline="0" dirty="0"/>
              <a:t>= A</a:t>
            </a:r>
            <a:r>
              <a:rPr lang="en-US" baseline="30000" dirty="0"/>
              <a:t>H</a:t>
            </a:r>
          </a:p>
          <a:p>
            <a:endParaRPr lang="en-US" baseline="30000" dirty="0"/>
          </a:p>
          <a:p>
            <a:endParaRPr lang="en-US" baseline="30000" dirty="0"/>
          </a:p>
          <a:p>
            <a:r>
              <a:rPr lang="en-US" dirty="0"/>
              <a:t>The singular values of a </a:t>
            </a:r>
            <a:r>
              <a:rPr lang="en-US" sz="1200" i="1" kern="1200" dirty="0" err="1">
                <a:solidFill>
                  <a:schemeClr val="tx1"/>
                </a:solidFill>
                <a:effectLst/>
                <a:latin typeface="+mn-lt"/>
                <a:ea typeface="+mn-ea"/>
                <a:cs typeface="+mn-cs"/>
              </a:rPr>
              <a:t>m</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n</a:t>
            </a:r>
            <a:r>
              <a:rPr lang="en-US" dirty="0"/>
              <a:t> matrix </a:t>
            </a:r>
            <a:r>
              <a:rPr lang="en-US" sz="1200" i="1" kern="1200" dirty="0">
                <a:solidFill>
                  <a:schemeClr val="tx1"/>
                </a:solidFill>
                <a:effectLst/>
                <a:latin typeface="+mn-lt"/>
                <a:ea typeface="+mn-ea"/>
                <a:cs typeface="+mn-cs"/>
              </a:rPr>
              <a:t>A</a:t>
            </a:r>
            <a:r>
              <a:rPr lang="en-US" dirty="0"/>
              <a:t> are the square roots of the eigenvalues of the </a:t>
            </a:r>
            <a:r>
              <a:rPr lang="en-US" sz="1200" i="1" kern="1200" dirty="0" err="1">
                <a:solidFill>
                  <a:schemeClr val="tx1"/>
                </a:solidFill>
                <a:effectLst/>
                <a:latin typeface="+mn-lt"/>
                <a:ea typeface="+mn-ea"/>
                <a:cs typeface="+mn-cs"/>
              </a:rPr>
              <a:t>n</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n</a:t>
            </a:r>
            <a:r>
              <a:rPr lang="en-US" sz="1200" i="1" kern="1200" dirty="0">
                <a:solidFill>
                  <a:schemeClr val="tx1"/>
                </a:solidFill>
                <a:effectLst/>
                <a:latin typeface="+mn-lt"/>
                <a:ea typeface="+mn-ea"/>
                <a:cs typeface="+mn-cs"/>
              </a:rPr>
              <a:t> </a:t>
            </a:r>
            <a:r>
              <a:rPr lang="en-US" dirty="0"/>
              <a:t>matrix </a:t>
            </a:r>
            <a:r>
              <a:rPr lang="en-US" sz="1200" i="1" kern="1200" dirty="0">
                <a:solidFill>
                  <a:schemeClr val="tx1"/>
                </a:solidFill>
                <a:effectLst/>
                <a:latin typeface="+mn-lt"/>
                <a:ea typeface="+mn-ea"/>
                <a:cs typeface="+mn-cs"/>
              </a:rPr>
              <a:t>X</a:t>
            </a:r>
            <a:r>
              <a:rPr lang="en-US" sz="1200" i="1" kern="1200" baseline="30000" dirty="0">
                <a:solidFill>
                  <a:schemeClr val="tx1"/>
                </a:solidFill>
                <a:effectLst/>
                <a:latin typeface="+mn-lt"/>
                <a:ea typeface="+mn-ea"/>
                <a:cs typeface="+mn-cs"/>
              </a:rPr>
              <a:t>H</a:t>
            </a:r>
            <a:r>
              <a:rPr lang="en-US" sz="1200" i="1" kern="1200" dirty="0">
                <a:solidFill>
                  <a:schemeClr val="tx1"/>
                </a:solidFill>
                <a:effectLst/>
                <a:latin typeface="+mn-lt"/>
                <a:ea typeface="+mn-ea"/>
                <a:cs typeface="+mn-cs"/>
              </a:rPr>
              <a:t> X</a:t>
            </a:r>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38</a:t>
            </a:fld>
            <a:endParaRPr lang="en-US"/>
          </a:p>
        </p:txBody>
      </p:sp>
    </p:spTree>
    <p:extLst>
      <p:ext uri="{BB962C8B-B14F-4D97-AF65-F5344CB8AC3E}">
        <p14:creationId xmlns:p14="http://schemas.microsoft.com/office/powerpoint/2010/main" val="2377196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40</a:t>
            </a:fld>
            <a:endParaRPr lang="en-US"/>
          </a:p>
        </p:txBody>
      </p:sp>
    </p:spTree>
    <p:extLst>
      <p:ext uri="{BB962C8B-B14F-4D97-AF65-F5344CB8AC3E}">
        <p14:creationId xmlns:p14="http://schemas.microsoft.com/office/powerpoint/2010/main" val="3074036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classifier using linear SVM</a:t>
            </a:r>
          </a:p>
        </p:txBody>
      </p:sp>
      <p:sp>
        <p:nvSpPr>
          <p:cNvPr id="4" name="Slide Number Placeholder 3"/>
          <p:cNvSpPr>
            <a:spLocks noGrp="1"/>
          </p:cNvSpPr>
          <p:nvPr>
            <p:ph type="sldNum" sz="quarter" idx="10"/>
          </p:nvPr>
        </p:nvSpPr>
        <p:spPr/>
        <p:txBody>
          <a:bodyPr/>
          <a:lstStyle/>
          <a:p>
            <a:fld id="{6FF66A0E-394D-974A-AAA7-9ACB52BFE1AD}" type="slidenum">
              <a:rPr lang="en-US" smtClean="0"/>
              <a:t>41</a:t>
            </a:fld>
            <a:endParaRPr lang="en-US"/>
          </a:p>
        </p:txBody>
      </p:sp>
    </p:spTree>
    <p:extLst>
      <p:ext uri="{BB962C8B-B14F-4D97-AF65-F5344CB8AC3E}">
        <p14:creationId xmlns:p14="http://schemas.microsoft.com/office/powerpoint/2010/main" val="1348435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C00000"/>
                </a:solidFill>
              </a:rPr>
              <a:t>Questions  </a:t>
            </a:r>
            <a:r>
              <a:rPr lang="en-US" dirty="0">
                <a:solidFill>
                  <a:srgbClr val="C00000"/>
                </a:solidFill>
                <a:sym typeface="Wingdings" pitchFamily="2" charset="2"/>
              </a:rPr>
              <a:t> Stanford Core NLP POS parser</a:t>
            </a:r>
            <a:endParaRPr lang="en-US" dirty="0">
              <a:solidFill>
                <a:srgbClr val="C00000"/>
              </a:solidFill>
            </a:endParaRPr>
          </a:p>
          <a:p>
            <a:r>
              <a:rPr lang="en-US" dirty="0">
                <a:solidFill>
                  <a:srgbClr val="C00000"/>
                </a:solidFill>
              </a:rPr>
              <a:t>Imperatives </a:t>
            </a:r>
            <a:r>
              <a:rPr lang="en-US" dirty="0">
                <a:solidFill>
                  <a:srgbClr val="C00000"/>
                </a:solidFill>
                <a:sym typeface="Wingdings" pitchFamily="2" charset="2"/>
              </a:rPr>
              <a:t> Parse tree  Verb position &amp; type</a:t>
            </a:r>
            <a:endParaRPr lang="en-US" dirty="0">
              <a:solidFill>
                <a:srgbClr val="C00000"/>
              </a:solidFill>
            </a:endParaRPr>
          </a:p>
          <a:p>
            <a:r>
              <a:rPr lang="en-US" dirty="0">
                <a:solidFill>
                  <a:srgbClr val="C00000"/>
                </a:solidFill>
              </a:rPr>
              <a:t>Declarative </a:t>
            </a:r>
            <a:r>
              <a:rPr lang="en-US" dirty="0">
                <a:solidFill>
                  <a:srgbClr val="C00000"/>
                </a:solidFill>
                <a:sym typeface="Wingdings" pitchFamily="2" charset="2"/>
              </a:rPr>
              <a:t> Parse tree  ?  </a:t>
            </a:r>
            <a:endParaRPr lang="en-US" dirty="0">
              <a:solidFill>
                <a:srgbClr val="C00000"/>
              </a:solidFill>
            </a:endParaRPr>
          </a:p>
          <a:p>
            <a:r>
              <a:rPr lang="en-US" dirty="0">
                <a:solidFill>
                  <a:srgbClr val="C00000"/>
                </a:solidFill>
              </a:rPr>
              <a:t>Interjection </a:t>
            </a:r>
            <a:r>
              <a:rPr lang="en-US" dirty="0">
                <a:solidFill>
                  <a:srgbClr val="C00000"/>
                </a:solidFill>
                <a:sym typeface="Wingdings" pitchFamily="2" charset="2"/>
              </a:rPr>
              <a:t> e.g. Uh-uh, Mm-mm,  Okay,  (NLC classifier?)</a:t>
            </a:r>
          </a:p>
          <a:p>
            <a:endParaRPr lang="en-US" dirty="0">
              <a:solidFill>
                <a:srgbClr val="C00000"/>
              </a:solidFill>
              <a:sym typeface="Wingdings" pitchFamily="2" charset="2"/>
            </a:endParaRPr>
          </a:p>
          <a:p>
            <a:r>
              <a:rPr lang="en-US" dirty="0">
                <a:solidFill>
                  <a:srgbClr val="C00000"/>
                </a:solidFill>
                <a:sym typeface="Wingdings" pitchFamily="2" charset="2"/>
              </a:rPr>
              <a:t>Semantic Role  if NER is the subject actor, NER not likely to be a student</a:t>
            </a: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44</a:t>
            </a:fld>
            <a:endParaRPr lang="en-US"/>
          </a:p>
        </p:txBody>
      </p:sp>
    </p:spTree>
    <p:extLst>
      <p:ext uri="{BB962C8B-B14F-4D97-AF65-F5344CB8AC3E}">
        <p14:creationId xmlns:p14="http://schemas.microsoft.com/office/powerpoint/2010/main" val="2209395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C00000"/>
                </a:solidFill>
              </a:rPr>
              <a:t>Questions  </a:t>
            </a:r>
            <a:r>
              <a:rPr lang="en-US" dirty="0">
                <a:solidFill>
                  <a:srgbClr val="C00000"/>
                </a:solidFill>
                <a:sym typeface="Wingdings" pitchFamily="2" charset="2"/>
              </a:rPr>
              <a:t> Stanford Core NLP POS parser</a:t>
            </a:r>
            <a:endParaRPr lang="en-US" dirty="0">
              <a:solidFill>
                <a:srgbClr val="C00000"/>
              </a:solidFill>
            </a:endParaRPr>
          </a:p>
          <a:p>
            <a:r>
              <a:rPr lang="en-US" dirty="0">
                <a:solidFill>
                  <a:srgbClr val="C00000"/>
                </a:solidFill>
              </a:rPr>
              <a:t>Imperatives </a:t>
            </a:r>
            <a:r>
              <a:rPr lang="en-US" dirty="0">
                <a:solidFill>
                  <a:srgbClr val="C00000"/>
                </a:solidFill>
                <a:sym typeface="Wingdings" pitchFamily="2" charset="2"/>
              </a:rPr>
              <a:t> Parse tree  Verb position &amp; type</a:t>
            </a:r>
            <a:endParaRPr lang="en-US" dirty="0">
              <a:solidFill>
                <a:srgbClr val="C00000"/>
              </a:solidFill>
            </a:endParaRPr>
          </a:p>
          <a:p>
            <a:r>
              <a:rPr lang="en-US" dirty="0">
                <a:solidFill>
                  <a:srgbClr val="C00000"/>
                </a:solidFill>
              </a:rPr>
              <a:t>Declarative </a:t>
            </a:r>
            <a:r>
              <a:rPr lang="en-US" dirty="0">
                <a:solidFill>
                  <a:srgbClr val="C00000"/>
                </a:solidFill>
                <a:sym typeface="Wingdings" pitchFamily="2" charset="2"/>
              </a:rPr>
              <a:t> Parse tree  ?  </a:t>
            </a:r>
            <a:endParaRPr lang="en-US" dirty="0">
              <a:solidFill>
                <a:srgbClr val="C00000"/>
              </a:solidFill>
            </a:endParaRPr>
          </a:p>
          <a:p>
            <a:r>
              <a:rPr lang="en-US" dirty="0">
                <a:solidFill>
                  <a:srgbClr val="C00000"/>
                </a:solidFill>
              </a:rPr>
              <a:t>Interjection </a:t>
            </a:r>
            <a:r>
              <a:rPr lang="en-US" dirty="0">
                <a:solidFill>
                  <a:srgbClr val="C00000"/>
                </a:solidFill>
                <a:sym typeface="Wingdings" pitchFamily="2" charset="2"/>
              </a:rPr>
              <a:t> e.g. Uh-uh, Mm-mm,  Okay,  (NLC classifier?)</a:t>
            </a:r>
          </a:p>
          <a:p>
            <a:endParaRPr lang="en-US" dirty="0">
              <a:solidFill>
                <a:srgbClr val="C00000"/>
              </a:solidFill>
              <a:sym typeface="Wingdings" pitchFamily="2" charset="2"/>
            </a:endParaRPr>
          </a:p>
          <a:p>
            <a:r>
              <a:rPr lang="en-US" dirty="0">
                <a:solidFill>
                  <a:srgbClr val="C00000"/>
                </a:solidFill>
                <a:sym typeface="Wingdings" pitchFamily="2" charset="2"/>
              </a:rPr>
              <a:t>Semantic Role  if NER is the subject actor, NER not likely to be a student</a:t>
            </a:r>
          </a:p>
          <a:p>
            <a:endParaRPr lang="en-US" dirty="0"/>
          </a:p>
          <a:p>
            <a:r>
              <a:rPr lang="en-US" dirty="0">
                <a:solidFill>
                  <a:srgbClr val="C00000"/>
                </a:solidFill>
              </a:rPr>
              <a:t>1. Ran transcripts against speech predictor </a:t>
            </a:r>
          </a:p>
          <a:p>
            <a:r>
              <a:rPr lang="en-US" dirty="0">
                <a:solidFill>
                  <a:srgbClr val="C00000"/>
                </a:solidFill>
              </a:rPr>
              <a:t>based on  NLTK annotated training set</a:t>
            </a:r>
            <a:r>
              <a:rPr lang="en-US" dirty="0"/>
              <a:t>.</a:t>
            </a:r>
          </a:p>
          <a:p>
            <a:r>
              <a:rPr lang="en-US" dirty="0">
                <a:solidFill>
                  <a:srgbClr val="C00000"/>
                </a:solidFill>
              </a:rPr>
              <a:t>2. </a:t>
            </a:r>
            <a:r>
              <a:rPr lang="en-US" b="1" dirty="0" err="1">
                <a:solidFill>
                  <a:srgbClr val="C00000"/>
                </a:solidFill>
              </a:rPr>
              <a:t>nltk.corpus.nps_chat.xml_posts</a:t>
            </a:r>
            <a:r>
              <a:rPr lang="en-US" b="1" dirty="0">
                <a:solidFill>
                  <a:srgbClr val="C00000"/>
                </a:solidFill>
              </a:rPr>
              <a:t>()</a:t>
            </a:r>
          </a:p>
          <a:p>
            <a:r>
              <a:rPr lang="en-US" dirty="0">
                <a:solidFill>
                  <a:srgbClr val="C00000"/>
                </a:solidFill>
              </a:rPr>
              <a:t>3. </a:t>
            </a:r>
            <a:r>
              <a:rPr lang="en-US" b="1" dirty="0" err="1"/>
              <a:t>nltk.NaiveBayesClassifier.train</a:t>
            </a:r>
            <a:endParaRPr lang="en-US" b="1" dirty="0"/>
          </a:p>
          <a:p>
            <a:endParaRPr lang="en-US" dirty="0">
              <a:solidFill>
                <a:srgbClr val="C00000"/>
              </a:solidFill>
            </a:endParaRPr>
          </a:p>
          <a:p>
            <a:r>
              <a:rPr lang="en-US" dirty="0"/>
              <a:t>For a document </a:t>
            </a:r>
            <a:r>
              <a:rPr lang="en-US" b="1" dirty="0"/>
              <a:t>d</a:t>
            </a:r>
            <a:r>
              <a:rPr lang="en-US" dirty="0"/>
              <a:t> and a class </a:t>
            </a:r>
            <a:r>
              <a:rPr lang="en-US" b="1" dirty="0"/>
              <a:t>c</a:t>
            </a:r>
            <a:r>
              <a:rPr lang="en-US" dirty="0"/>
              <a:t>, and using Bayes’ rule,</a:t>
            </a:r>
          </a:p>
          <a:p>
            <a:r>
              <a:rPr lang="en-US" dirty="0"/>
              <a:t>P( c | d ) = [ P( d | c ) x P( c ) ] / [ P( d ) ]The class mapping for a given document is the class which has the maximum value of the above probability.</a:t>
            </a:r>
          </a:p>
          <a:p>
            <a:r>
              <a:rPr lang="en-US" dirty="0"/>
              <a:t>Since all probabilities have P( d ) as their denominator, we can eliminate the denominator, and simply compare the different values of the numerator:</a:t>
            </a:r>
          </a:p>
          <a:p>
            <a:r>
              <a:rPr lang="en-US" dirty="0"/>
              <a:t>P( c | d ) = P( d | c ) x P( c )</a:t>
            </a:r>
          </a:p>
          <a:p>
            <a:endParaRPr lang="en-US" dirty="0">
              <a:solidFill>
                <a:srgbClr val="C00000"/>
              </a:solidFill>
            </a:endParaRP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47</a:t>
            </a:fld>
            <a:endParaRPr lang="en-US"/>
          </a:p>
        </p:txBody>
      </p:sp>
    </p:spTree>
    <p:extLst>
      <p:ext uri="{BB962C8B-B14F-4D97-AF65-F5344CB8AC3E}">
        <p14:creationId xmlns:p14="http://schemas.microsoft.com/office/powerpoint/2010/main" val="3779812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C00000"/>
                </a:solidFill>
              </a:rPr>
              <a:t>Questions  </a:t>
            </a:r>
            <a:r>
              <a:rPr lang="en-US" dirty="0">
                <a:solidFill>
                  <a:srgbClr val="C00000"/>
                </a:solidFill>
                <a:sym typeface="Wingdings" pitchFamily="2" charset="2"/>
              </a:rPr>
              <a:t> Stanford Core NLP POS parser</a:t>
            </a:r>
            <a:endParaRPr lang="en-US" dirty="0">
              <a:solidFill>
                <a:srgbClr val="C00000"/>
              </a:solidFill>
            </a:endParaRPr>
          </a:p>
          <a:p>
            <a:r>
              <a:rPr lang="en-US" dirty="0">
                <a:solidFill>
                  <a:srgbClr val="C00000"/>
                </a:solidFill>
              </a:rPr>
              <a:t>Imperatives </a:t>
            </a:r>
            <a:r>
              <a:rPr lang="en-US" dirty="0">
                <a:solidFill>
                  <a:srgbClr val="C00000"/>
                </a:solidFill>
                <a:sym typeface="Wingdings" pitchFamily="2" charset="2"/>
              </a:rPr>
              <a:t> Parse tree  Verb position &amp; type</a:t>
            </a:r>
            <a:endParaRPr lang="en-US" dirty="0">
              <a:solidFill>
                <a:srgbClr val="C00000"/>
              </a:solidFill>
            </a:endParaRPr>
          </a:p>
          <a:p>
            <a:r>
              <a:rPr lang="en-US" dirty="0">
                <a:solidFill>
                  <a:srgbClr val="C00000"/>
                </a:solidFill>
              </a:rPr>
              <a:t>Declarative </a:t>
            </a:r>
            <a:r>
              <a:rPr lang="en-US" dirty="0">
                <a:solidFill>
                  <a:srgbClr val="C00000"/>
                </a:solidFill>
                <a:sym typeface="Wingdings" pitchFamily="2" charset="2"/>
              </a:rPr>
              <a:t> Parse tree  ?  </a:t>
            </a:r>
            <a:endParaRPr lang="en-US" dirty="0">
              <a:solidFill>
                <a:srgbClr val="C00000"/>
              </a:solidFill>
            </a:endParaRPr>
          </a:p>
          <a:p>
            <a:r>
              <a:rPr lang="en-US" dirty="0">
                <a:solidFill>
                  <a:srgbClr val="C00000"/>
                </a:solidFill>
              </a:rPr>
              <a:t>Interjection </a:t>
            </a:r>
            <a:r>
              <a:rPr lang="en-US" dirty="0">
                <a:solidFill>
                  <a:srgbClr val="C00000"/>
                </a:solidFill>
                <a:sym typeface="Wingdings" pitchFamily="2" charset="2"/>
              </a:rPr>
              <a:t> e.g. Uh-uh, Mm-mm,  Okay,  (NLC classifier?)</a:t>
            </a:r>
          </a:p>
          <a:p>
            <a:endParaRPr lang="en-US" dirty="0">
              <a:solidFill>
                <a:srgbClr val="C00000"/>
              </a:solidFill>
              <a:sym typeface="Wingdings" pitchFamily="2" charset="2"/>
            </a:endParaRPr>
          </a:p>
          <a:p>
            <a:r>
              <a:rPr lang="en-US" dirty="0">
                <a:solidFill>
                  <a:srgbClr val="C00000"/>
                </a:solidFill>
                <a:sym typeface="Wingdings" pitchFamily="2" charset="2"/>
              </a:rPr>
              <a:t>Semantic Role  if NER is the subject actor, NER not likely to be a student</a:t>
            </a:r>
          </a:p>
          <a:p>
            <a:endParaRPr lang="en-US" dirty="0"/>
          </a:p>
          <a:p>
            <a:r>
              <a:rPr lang="en-US" dirty="0">
                <a:solidFill>
                  <a:srgbClr val="C00000"/>
                </a:solidFill>
              </a:rPr>
              <a:t>1. Ran transcripts against speech predictor </a:t>
            </a:r>
          </a:p>
          <a:p>
            <a:r>
              <a:rPr lang="en-US" dirty="0">
                <a:solidFill>
                  <a:srgbClr val="C00000"/>
                </a:solidFill>
              </a:rPr>
              <a:t>based on  NLTK annotated training set</a:t>
            </a:r>
            <a:r>
              <a:rPr lang="en-US" dirty="0"/>
              <a:t>.</a:t>
            </a:r>
          </a:p>
          <a:p>
            <a:r>
              <a:rPr lang="en-US" dirty="0">
                <a:solidFill>
                  <a:srgbClr val="C00000"/>
                </a:solidFill>
              </a:rPr>
              <a:t>2. </a:t>
            </a:r>
            <a:r>
              <a:rPr lang="en-US" b="1" dirty="0" err="1">
                <a:solidFill>
                  <a:srgbClr val="C00000"/>
                </a:solidFill>
              </a:rPr>
              <a:t>nltk.corpus.nps_chat.xml_posts</a:t>
            </a:r>
            <a:r>
              <a:rPr lang="en-US" b="1" dirty="0">
                <a:solidFill>
                  <a:srgbClr val="C00000"/>
                </a:solidFill>
              </a:rPr>
              <a:t>()</a:t>
            </a:r>
          </a:p>
          <a:p>
            <a:r>
              <a:rPr lang="en-US" dirty="0">
                <a:solidFill>
                  <a:srgbClr val="C00000"/>
                </a:solidFill>
              </a:rPr>
              <a:t>3. </a:t>
            </a:r>
            <a:r>
              <a:rPr lang="en-US" b="1" dirty="0" err="1"/>
              <a:t>nltk.NaiveBayesClassifier.train</a:t>
            </a:r>
            <a:endParaRPr lang="en-US" b="1" dirty="0"/>
          </a:p>
          <a:p>
            <a:endParaRPr lang="en-US" dirty="0">
              <a:solidFill>
                <a:srgbClr val="C00000"/>
              </a:solidFill>
            </a:endParaRPr>
          </a:p>
          <a:p>
            <a:r>
              <a:rPr lang="en-US" dirty="0"/>
              <a:t>For a document </a:t>
            </a:r>
            <a:r>
              <a:rPr lang="en-US" b="1" dirty="0"/>
              <a:t>d</a:t>
            </a:r>
            <a:r>
              <a:rPr lang="en-US" dirty="0"/>
              <a:t> and a class </a:t>
            </a:r>
            <a:r>
              <a:rPr lang="en-US" b="1" dirty="0"/>
              <a:t>c</a:t>
            </a:r>
            <a:r>
              <a:rPr lang="en-US" dirty="0"/>
              <a:t>, and using Bayes’ rule,</a:t>
            </a:r>
          </a:p>
          <a:p>
            <a:r>
              <a:rPr lang="en-US" dirty="0"/>
              <a:t>P( c | d ) = [ P( d | c ) x P( c ) ] / [ P( d ) ]The class mapping for a given document is the class which has the maximum value of the above probability.</a:t>
            </a:r>
          </a:p>
          <a:p>
            <a:r>
              <a:rPr lang="en-US" dirty="0"/>
              <a:t>Since all probabilities have P( d ) as their denominator, we can eliminate the denominator, and simply compare the different values of the numerator:</a:t>
            </a:r>
          </a:p>
          <a:p>
            <a:r>
              <a:rPr lang="en-US" dirty="0"/>
              <a:t>P( c | d ) = P( d | c ) x P( c )</a:t>
            </a:r>
          </a:p>
          <a:p>
            <a:endParaRPr lang="en-US" dirty="0">
              <a:solidFill>
                <a:srgbClr val="C00000"/>
              </a:solidFill>
            </a:endParaRP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48</a:t>
            </a:fld>
            <a:endParaRPr lang="en-US"/>
          </a:p>
        </p:txBody>
      </p:sp>
    </p:spTree>
    <p:extLst>
      <p:ext uri="{BB962C8B-B14F-4D97-AF65-F5344CB8AC3E}">
        <p14:creationId xmlns:p14="http://schemas.microsoft.com/office/powerpoint/2010/main" val="1107023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Measure tone or sentiment for succession of sentence/utterance frames.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input: transcript file(s)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output: table tone/sentiment feature list and plot for each file</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49</a:t>
            </a:fld>
            <a:endParaRPr lang="en-US"/>
          </a:p>
        </p:txBody>
      </p:sp>
    </p:spTree>
    <p:extLst>
      <p:ext uri="{BB962C8B-B14F-4D97-AF65-F5344CB8AC3E}">
        <p14:creationId xmlns:p14="http://schemas.microsoft.com/office/powerpoint/2010/main" val="3403524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TF(t) = (Number of times term t appears in a document) / (Total number of terms in the document).</a:t>
            </a:r>
          </a:p>
          <a:p>
            <a:r>
              <a:rPr lang="en-US" sz="1200" kern="1200" dirty="0">
                <a:solidFill>
                  <a:schemeClr val="tx1"/>
                </a:solidFill>
                <a:effectLst/>
                <a:latin typeface="+mn-lt"/>
                <a:ea typeface="+mn-ea"/>
                <a:cs typeface="+mn-cs"/>
              </a:rPr>
              <a:t>IDF(t) = </a:t>
            </a:r>
            <a:r>
              <a:rPr lang="en-US" sz="1200" kern="1200" dirty="0" err="1">
                <a:solidFill>
                  <a:schemeClr val="tx1"/>
                </a:solidFill>
                <a:effectLst/>
                <a:latin typeface="+mn-lt"/>
                <a:ea typeface="+mn-ea"/>
                <a:cs typeface="+mn-cs"/>
              </a:rPr>
              <a:t>log_e</a:t>
            </a:r>
            <a:r>
              <a:rPr lang="en-US" sz="1200" kern="1200" dirty="0">
                <a:solidFill>
                  <a:schemeClr val="tx1"/>
                </a:solidFill>
                <a:effectLst/>
                <a:latin typeface="+mn-lt"/>
                <a:ea typeface="+mn-ea"/>
                <a:cs typeface="+mn-cs"/>
              </a:rPr>
              <a:t>(Total number of documents / Number of documents with term t in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Matrix – TF*IDF</a:t>
            </a:r>
            <a:endParaRPr lang="en-US" dirty="0"/>
          </a:p>
        </p:txBody>
      </p:sp>
      <p:sp>
        <p:nvSpPr>
          <p:cNvPr id="4" name="Slide Number Placeholder 3"/>
          <p:cNvSpPr>
            <a:spLocks noGrp="1"/>
          </p:cNvSpPr>
          <p:nvPr>
            <p:ph type="sldNum" sz="quarter" idx="10"/>
          </p:nvPr>
        </p:nvSpPr>
        <p:spPr/>
        <p:txBody>
          <a:bodyPr/>
          <a:lstStyle/>
          <a:p>
            <a:fld id="{4312E54B-CE62-D745-97EE-830887231BE5}" type="slidenum">
              <a:rPr lang="en-US" smtClean="0"/>
              <a:t>55</a:t>
            </a:fld>
            <a:endParaRPr lang="en-US"/>
          </a:p>
        </p:txBody>
      </p:sp>
    </p:spTree>
    <p:extLst>
      <p:ext uri="{BB962C8B-B14F-4D97-AF65-F5344CB8AC3E}">
        <p14:creationId xmlns:p14="http://schemas.microsoft.com/office/powerpoint/2010/main" val="1989202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 Similarity on TF-IDF similarity ~ clustering</a:t>
            </a:r>
          </a:p>
        </p:txBody>
      </p:sp>
      <p:sp>
        <p:nvSpPr>
          <p:cNvPr id="4" name="Slide Number Placeholder 3"/>
          <p:cNvSpPr>
            <a:spLocks noGrp="1"/>
          </p:cNvSpPr>
          <p:nvPr>
            <p:ph type="sldNum" sz="quarter" idx="10"/>
          </p:nvPr>
        </p:nvSpPr>
        <p:spPr/>
        <p:txBody>
          <a:bodyPr/>
          <a:lstStyle/>
          <a:p>
            <a:fld id="{4312E54B-CE62-D745-97EE-830887231BE5}" type="slidenum">
              <a:rPr lang="en-US" smtClean="0"/>
              <a:t>56</a:t>
            </a:fld>
            <a:endParaRPr lang="en-US"/>
          </a:p>
        </p:txBody>
      </p:sp>
    </p:spTree>
    <p:extLst>
      <p:ext uri="{BB962C8B-B14F-4D97-AF65-F5344CB8AC3E}">
        <p14:creationId xmlns:p14="http://schemas.microsoft.com/office/powerpoint/2010/main" val="1742442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Latent </a:t>
            </a:r>
            <a:r>
              <a:rPr lang="en-US" sz="1200" b="1" kern="1200" dirty="0" err="1">
                <a:solidFill>
                  <a:schemeClr val="tx1"/>
                </a:solidFill>
                <a:effectLst/>
                <a:latin typeface="+mn-lt"/>
                <a:ea typeface="+mn-ea"/>
                <a:cs typeface="+mn-cs"/>
              </a:rPr>
              <a:t>Dirichlet</a:t>
            </a:r>
            <a:r>
              <a:rPr lang="en-US" sz="1200" b="1" kern="1200" dirty="0">
                <a:solidFill>
                  <a:schemeClr val="tx1"/>
                </a:solidFill>
                <a:effectLst/>
                <a:latin typeface="+mn-lt"/>
                <a:ea typeface="+mn-ea"/>
                <a:cs typeface="+mn-cs"/>
              </a:rPr>
              <a:t> Allocation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58</a:t>
            </a:fld>
            <a:endParaRPr lang="en-US"/>
          </a:p>
        </p:txBody>
      </p:sp>
    </p:spTree>
    <p:extLst>
      <p:ext uri="{BB962C8B-B14F-4D97-AF65-F5344CB8AC3E}">
        <p14:creationId xmlns:p14="http://schemas.microsoft.com/office/powerpoint/2010/main" val="397054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i="1" dirty="0"/>
              <a:t>SRT</a:t>
            </a:r>
            <a:r>
              <a:rPr lang="en-US" dirty="0"/>
              <a:t> file is a subtitle file saved in the </a:t>
            </a:r>
            <a:r>
              <a:rPr lang="en-US" dirty="0" err="1"/>
              <a:t>SubRip</a:t>
            </a:r>
            <a:r>
              <a:rPr lang="en-US" dirty="0"/>
              <a:t> file format. ... </a:t>
            </a:r>
            <a:r>
              <a:rPr lang="en-US" i="1" dirty="0"/>
              <a:t>SRT</a:t>
            </a:r>
            <a:r>
              <a:rPr lang="en-US" dirty="0"/>
              <a:t> files contain subtitle information, which includes the sequential number of subtitles, start and end timecode, subtitle text. The timecode format featured in </a:t>
            </a:r>
            <a:r>
              <a:rPr lang="en-US" i="1" dirty="0"/>
              <a:t>SRT</a:t>
            </a:r>
            <a:r>
              <a:rPr lang="en-US" dirty="0"/>
              <a:t> files is hours, minutes, seconds, and milliseconds ...</a:t>
            </a:r>
          </a:p>
        </p:txBody>
      </p:sp>
      <p:sp>
        <p:nvSpPr>
          <p:cNvPr id="4" name="Slide Number Placeholder 3"/>
          <p:cNvSpPr>
            <a:spLocks noGrp="1"/>
          </p:cNvSpPr>
          <p:nvPr>
            <p:ph type="sldNum" sz="quarter" idx="10"/>
          </p:nvPr>
        </p:nvSpPr>
        <p:spPr/>
        <p:txBody>
          <a:bodyPr/>
          <a:lstStyle/>
          <a:p>
            <a:fld id="{6FF66A0E-394D-974A-AAA7-9ACB52BFE1AD}" type="slidenum">
              <a:rPr lang="en-US" smtClean="0"/>
              <a:t>7</a:t>
            </a:fld>
            <a:endParaRPr lang="en-US"/>
          </a:p>
        </p:txBody>
      </p:sp>
    </p:spTree>
    <p:extLst>
      <p:ext uri="{BB962C8B-B14F-4D97-AF65-F5344CB8AC3E}">
        <p14:creationId xmlns:p14="http://schemas.microsoft.com/office/powerpoint/2010/main" val="2994281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 Plot heat map of cosine similarities between pairs of intra-transcript utterances.</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59</a:t>
            </a:fld>
            <a:endParaRPr lang="en-US"/>
          </a:p>
        </p:txBody>
      </p:sp>
    </p:spTree>
    <p:extLst>
      <p:ext uri="{BB962C8B-B14F-4D97-AF65-F5344CB8AC3E}">
        <p14:creationId xmlns:p14="http://schemas.microsoft.com/office/powerpoint/2010/main" val="1140423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classifier-comparison-032818</a:t>
            </a:r>
          </a:p>
          <a:p>
            <a:endParaRPr lang="en-US" dirty="0"/>
          </a:p>
          <a:p>
            <a:r>
              <a:rPr lang="en-US" sz="1200" i="1" kern="1200" dirty="0">
                <a:solidFill>
                  <a:schemeClr val="tx1"/>
                </a:solidFill>
                <a:effectLst/>
                <a:latin typeface="+mn-lt"/>
                <a:ea typeface="+mn-ea"/>
                <a:cs typeface="+mn-cs"/>
              </a:rPr>
              <a:t>Three classifiers are initialized (`</a:t>
            </a:r>
            <a:r>
              <a:rPr lang="en-US" sz="1200" i="1" kern="1200" dirty="0" err="1">
                <a:solidFill>
                  <a:schemeClr val="tx1"/>
                </a:solidFill>
                <a:effectLst/>
                <a:latin typeface="+mn-lt"/>
                <a:ea typeface="+mn-ea"/>
                <a:cs typeface="+mn-cs"/>
              </a:rPr>
              <a:t>DecisionTreeClassifier</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KNeighborsClassifier</a:t>
            </a:r>
            <a:r>
              <a:rPr lang="en-US" sz="1200" i="1" kern="1200" dirty="0">
                <a:solidFill>
                  <a:schemeClr val="tx1"/>
                </a:solidFill>
                <a:effectLst/>
                <a:latin typeface="+mn-lt"/>
                <a:ea typeface="+mn-ea"/>
                <a:cs typeface="+mn-cs"/>
              </a:rPr>
              <a:t>`, and `SVC`) and used to initialize 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soft-voting `</a:t>
            </a:r>
            <a:r>
              <a:rPr lang="en-US" sz="1200" i="1" kern="1200" dirty="0" err="1">
                <a:solidFill>
                  <a:schemeClr val="tx1"/>
                </a:solidFill>
                <a:effectLst/>
                <a:latin typeface="+mn-lt"/>
                <a:ea typeface="+mn-ea"/>
                <a:cs typeface="+mn-cs"/>
              </a:rPr>
              <a:t>VotingClassifier</a:t>
            </a:r>
            <a:r>
              <a:rPr lang="en-US" sz="1200" i="1" kern="1200" dirty="0">
                <a:solidFill>
                  <a:schemeClr val="tx1"/>
                </a:solidFill>
                <a:effectLst/>
                <a:latin typeface="+mn-lt"/>
                <a:ea typeface="+mn-ea"/>
                <a:cs typeface="+mn-cs"/>
              </a:rPr>
              <a:t>` with weights `[2, 1, 2]`, which means that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the predicted probabilities of the `</a:t>
            </a:r>
            <a:r>
              <a:rPr lang="en-US" sz="1200" i="1" kern="1200" dirty="0" err="1">
                <a:solidFill>
                  <a:schemeClr val="tx1"/>
                </a:solidFill>
                <a:effectLst/>
                <a:latin typeface="+mn-lt"/>
                <a:ea typeface="+mn-ea"/>
                <a:cs typeface="+mn-cs"/>
              </a:rPr>
              <a:t>DecisionTreeClassifier</a:t>
            </a:r>
            <a:r>
              <a:rPr lang="en-US" sz="1200" i="1" kern="1200" dirty="0">
                <a:solidFill>
                  <a:schemeClr val="tx1"/>
                </a:solidFill>
                <a:effectLst/>
                <a:latin typeface="+mn-lt"/>
                <a:ea typeface="+mn-ea"/>
                <a:cs typeface="+mn-cs"/>
              </a:rPr>
              <a:t>` and `SVC`</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count 5 times as much as the weights of the `</a:t>
            </a:r>
            <a:r>
              <a:rPr lang="en-US" sz="1200" i="1" kern="1200" dirty="0" err="1">
                <a:solidFill>
                  <a:schemeClr val="tx1"/>
                </a:solidFill>
                <a:effectLst/>
                <a:latin typeface="+mn-lt"/>
                <a:ea typeface="+mn-ea"/>
                <a:cs typeface="+mn-cs"/>
              </a:rPr>
              <a:t>KNeighborsClassifier</a:t>
            </a:r>
            <a:r>
              <a:rPr lang="en-US" sz="1200" i="1" kern="1200" dirty="0">
                <a:solidFill>
                  <a:schemeClr val="tx1"/>
                </a:solidFill>
                <a:effectLst/>
                <a:latin typeface="+mn-lt"/>
                <a:ea typeface="+mn-ea"/>
                <a:cs typeface="+mn-cs"/>
              </a:rPr>
              <a:t>` classifier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when the averaged probability is calculated.</a:t>
            </a:r>
            <a:endParaRPr lang="en-US" dirty="0"/>
          </a:p>
        </p:txBody>
      </p:sp>
      <p:sp>
        <p:nvSpPr>
          <p:cNvPr id="4" name="Slide Number Placeholder 3"/>
          <p:cNvSpPr>
            <a:spLocks noGrp="1"/>
          </p:cNvSpPr>
          <p:nvPr>
            <p:ph type="sldNum" sz="quarter" idx="10"/>
          </p:nvPr>
        </p:nvSpPr>
        <p:spPr/>
        <p:txBody>
          <a:bodyPr/>
          <a:lstStyle/>
          <a:p>
            <a:fld id="{4312E54B-CE62-D745-97EE-830887231BE5}" type="slidenum">
              <a:rPr lang="en-US" smtClean="0"/>
              <a:t>61</a:t>
            </a:fld>
            <a:endParaRPr lang="en-US"/>
          </a:p>
        </p:txBody>
      </p:sp>
    </p:spTree>
    <p:extLst>
      <p:ext uri="{BB962C8B-B14F-4D97-AF65-F5344CB8AC3E}">
        <p14:creationId xmlns:p14="http://schemas.microsoft.com/office/powerpoint/2010/main" val="3516111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Three classifiers are initialized (`</a:t>
            </a:r>
            <a:r>
              <a:rPr lang="en-US" sz="1200" i="1" kern="1200" dirty="0" err="1">
                <a:solidFill>
                  <a:schemeClr val="tx1"/>
                </a:solidFill>
                <a:effectLst/>
                <a:latin typeface="+mn-lt"/>
                <a:ea typeface="+mn-ea"/>
                <a:cs typeface="+mn-cs"/>
              </a:rPr>
              <a:t>DecisionTreeClassifier</a:t>
            </a:r>
            <a:r>
              <a:rPr lang="en-US" sz="1200" i="1" kern="1200" dirty="0">
                <a:solidFill>
                  <a:schemeClr val="tx1"/>
                </a:solidFill>
                <a:effectLst/>
                <a:latin typeface="+mn-lt"/>
                <a:ea typeface="+mn-ea"/>
                <a:cs typeface="+mn-cs"/>
              </a:rPr>
              <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KNeighborsClassifier</a:t>
            </a:r>
            <a:r>
              <a:rPr lang="en-US" sz="1200" i="1" kern="1200" dirty="0">
                <a:solidFill>
                  <a:schemeClr val="tx1"/>
                </a:solidFill>
                <a:effectLst/>
                <a:latin typeface="+mn-lt"/>
                <a:ea typeface="+mn-ea"/>
                <a:cs typeface="+mn-cs"/>
              </a:rPr>
              <a:t>`, and `SVC`) and used to initialize a</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soft-voting `</a:t>
            </a:r>
            <a:r>
              <a:rPr lang="en-US" sz="1200" i="1" kern="1200" dirty="0" err="1">
                <a:solidFill>
                  <a:schemeClr val="tx1"/>
                </a:solidFill>
                <a:effectLst/>
                <a:latin typeface="+mn-lt"/>
                <a:ea typeface="+mn-ea"/>
                <a:cs typeface="+mn-cs"/>
              </a:rPr>
              <a:t>VotingClassifier</a:t>
            </a:r>
            <a:r>
              <a:rPr lang="en-US" sz="1200" i="1" kern="1200" dirty="0">
                <a:solidFill>
                  <a:schemeClr val="tx1"/>
                </a:solidFill>
                <a:effectLst/>
                <a:latin typeface="+mn-lt"/>
                <a:ea typeface="+mn-ea"/>
                <a:cs typeface="+mn-cs"/>
              </a:rPr>
              <a:t>` with weights `[2, 1, 2]`, which means that</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the predicted probabilities of the `</a:t>
            </a:r>
            <a:r>
              <a:rPr lang="en-US" sz="1200" i="1" kern="1200" dirty="0" err="1">
                <a:solidFill>
                  <a:schemeClr val="tx1"/>
                </a:solidFill>
                <a:effectLst/>
                <a:latin typeface="+mn-lt"/>
                <a:ea typeface="+mn-ea"/>
                <a:cs typeface="+mn-cs"/>
              </a:rPr>
              <a:t>DecisionTreeClassifier</a:t>
            </a:r>
            <a:r>
              <a:rPr lang="en-US" sz="1200" i="1" kern="1200" dirty="0">
                <a:solidFill>
                  <a:schemeClr val="tx1"/>
                </a:solidFill>
                <a:effectLst/>
                <a:latin typeface="+mn-lt"/>
                <a:ea typeface="+mn-ea"/>
                <a:cs typeface="+mn-cs"/>
              </a:rPr>
              <a:t>` and `SVC`</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count 5 times as much as the weights of the `</a:t>
            </a:r>
            <a:r>
              <a:rPr lang="en-US" sz="1200" i="1" kern="1200" dirty="0" err="1">
                <a:solidFill>
                  <a:schemeClr val="tx1"/>
                </a:solidFill>
                <a:effectLst/>
                <a:latin typeface="+mn-lt"/>
                <a:ea typeface="+mn-ea"/>
                <a:cs typeface="+mn-cs"/>
              </a:rPr>
              <a:t>KNeighborsClassifier</a:t>
            </a:r>
            <a:r>
              <a:rPr lang="en-US" sz="1200" i="1" kern="1200" dirty="0">
                <a:solidFill>
                  <a:schemeClr val="tx1"/>
                </a:solidFill>
                <a:effectLst/>
                <a:latin typeface="+mn-lt"/>
                <a:ea typeface="+mn-ea"/>
                <a:cs typeface="+mn-cs"/>
              </a:rPr>
              <a:t>` classifier</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when the averaged probability is calculated.</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62</a:t>
            </a:fld>
            <a:endParaRPr lang="en-US"/>
          </a:p>
        </p:txBody>
      </p:sp>
    </p:spTree>
    <p:extLst>
      <p:ext uri="{BB962C8B-B14F-4D97-AF65-F5344CB8AC3E}">
        <p14:creationId xmlns:p14="http://schemas.microsoft.com/office/powerpoint/2010/main" val="3072774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This example reproduces Figure 1 of Zhu et al [1]_ and shows how boosting can</a:t>
            </a:r>
            <a:br>
              <a:rPr lang="en-US" sz="1200" i="1" kern="1200" dirty="0">
                <a:solidFill>
                  <a:schemeClr val="tx1"/>
                </a:solidFill>
                <a:effectLst/>
                <a:latin typeface="+mn-lt"/>
                <a:ea typeface="+mn-ea"/>
                <a:cs typeface="+mn-cs"/>
              </a:rPr>
            </a:br>
            <a:r>
              <a:rPr lang="en-US" sz="1200" i="1" kern="1200" dirty="0">
                <a:solidFill>
                  <a:schemeClr val="tx1"/>
                </a:solidFill>
                <a:effectLst/>
                <a:latin typeface="+mn-lt"/>
                <a:ea typeface="+mn-ea"/>
                <a:cs typeface="+mn-cs"/>
              </a:rPr>
              <a:t>improve prediction accuracy on a multi-class problem. </a:t>
            </a:r>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63</a:t>
            </a:fld>
            <a:endParaRPr lang="en-US"/>
          </a:p>
        </p:txBody>
      </p:sp>
    </p:spTree>
    <p:extLst>
      <p:ext uri="{BB962C8B-B14F-4D97-AF65-F5344CB8AC3E}">
        <p14:creationId xmlns:p14="http://schemas.microsoft.com/office/powerpoint/2010/main" val="36422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is based on Figure 10.2 from </a:t>
            </a:r>
            <a:r>
              <a:rPr lang="en-US" b="1" dirty="0"/>
              <a:t>Hastie et al 2009 </a:t>
            </a:r>
            <a:r>
              <a:rPr lang="en-US" dirty="0"/>
              <a:t>[1]_ and</a:t>
            </a:r>
          </a:p>
          <a:p>
            <a:r>
              <a:rPr lang="en-US" dirty="0"/>
              <a:t>illustrates the difference in performance between the discrete SAMME [2]_</a:t>
            </a:r>
          </a:p>
          <a:p>
            <a:r>
              <a:rPr lang="en-US" dirty="0"/>
              <a:t>boosting algorithm and real SAMME.R boosting algorithm. </a:t>
            </a:r>
          </a:p>
        </p:txBody>
      </p:sp>
      <p:sp>
        <p:nvSpPr>
          <p:cNvPr id="4" name="Slide Number Placeholder 3"/>
          <p:cNvSpPr>
            <a:spLocks noGrp="1"/>
          </p:cNvSpPr>
          <p:nvPr>
            <p:ph type="sldNum" sz="quarter" idx="10"/>
          </p:nvPr>
        </p:nvSpPr>
        <p:spPr/>
        <p:txBody>
          <a:bodyPr/>
          <a:lstStyle/>
          <a:p>
            <a:fld id="{6FF66A0E-394D-974A-AAA7-9ACB52BFE1AD}" type="slidenum">
              <a:rPr lang="en-US" smtClean="0"/>
              <a:t>64</a:t>
            </a:fld>
            <a:endParaRPr lang="en-US"/>
          </a:p>
        </p:txBody>
      </p:sp>
    </p:spTree>
    <p:extLst>
      <p:ext uri="{BB962C8B-B14F-4D97-AF65-F5344CB8AC3E}">
        <p14:creationId xmlns:p14="http://schemas.microsoft.com/office/powerpoint/2010/main" val="1303653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i="1" dirty="0"/>
              <a:t>SRT</a:t>
            </a:r>
            <a:r>
              <a:rPr lang="en-US" dirty="0"/>
              <a:t> file is a subtitle file saved in the </a:t>
            </a:r>
            <a:r>
              <a:rPr lang="en-US" dirty="0" err="1"/>
              <a:t>SubRip</a:t>
            </a:r>
            <a:r>
              <a:rPr lang="en-US" dirty="0"/>
              <a:t> file format. ... </a:t>
            </a:r>
            <a:r>
              <a:rPr lang="en-US" i="1" dirty="0"/>
              <a:t>SRT</a:t>
            </a:r>
            <a:r>
              <a:rPr lang="en-US" dirty="0"/>
              <a:t> files contain subtitle information, which includes the sequential number of subtitles, start and end timecode, subtitle text. The timecode format featured in </a:t>
            </a:r>
            <a:r>
              <a:rPr lang="en-US" i="1" dirty="0"/>
              <a:t>SRT</a:t>
            </a:r>
            <a:r>
              <a:rPr lang="en-US" dirty="0"/>
              <a:t> files is hours, minutes, seconds, and milliseconds ...</a:t>
            </a:r>
          </a:p>
        </p:txBody>
      </p:sp>
      <p:sp>
        <p:nvSpPr>
          <p:cNvPr id="4" name="Slide Number Placeholder 3"/>
          <p:cNvSpPr>
            <a:spLocks noGrp="1"/>
          </p:cNvSpPr>
          <p:nvPr>
            <p:ph type="sldNum" sz="quarter" idx="10"/>
          </p:nvPr>
        </p:nvSpPr>
        <p:spPr/>
        <p:txBody>
          <a:bodyPr/>
          <a:lstStyle/>
          <a:p>
            <a:fld id="{6FF66A0E-394D-974A-AAA7-9ACB52BFE1AD}" type="slidenum">
              <a:rPr lang="en-US" smtClean="0"/>
              <a:t>8</a:t>
            </a:fld>
            <a:endParaRPr lang="en-US"/>
          </a:p>
        </p:txBody>
      </p:sp>
    </p:spTree>
    <p:extLst>
      <p:ext uri="{BB962C8B-B14F-4D97-AF65-F5344CB8AC3E}">
        <p14:creationId xmlns:p14="http://schemas.microsoft.com/office/powerpoint/2010/main" val="1171206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11</a:t>
            </a:fld>
            <a:endParaRPr lang="en-US"/>
          </a:p>
        </p:txBody>
      </p:sp>
    </p:spTree>
    <p:extLst>
      <p:ext uri="{BB962C8B-B14F-4D97-AF65-F5344CB8AC3E}">
        <p14:creationId xmlns:p14="http://schemas.microsoft.com/office/powerpoint/2010/main" val="357234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12</a:t>
            </a:fld>
            <a:endParaRPr lang="en-US"/>
          </a:p>
        </p:txBody>
      </p:sp>
    </p:spTree>
    <p:extLst>
      <p:ext uri="{BB962C8B-B14F-4D97-AF65-F5344CB8AC3E}">
        <p14:creationId xmlns:p14="http://schemas.microsoft.com/office/powerpoint/2010/main" val="1390300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include this farther down?</a:t>
            </a:r>
          </a:p>
        </p:txBody>
      </p:sp>
      <p:sp>
        <p:nvSpPr>
          <p:cNvPr id="4" name="Slide Number Placeholder 3"/>
          <p:cNvSpPr>
            <a:spLocks noGrp="1"/>
          </p:cNvSpPr>
          <p:nvPr>
            <p:ph type="sldNum" sz="quarter" idx="10"/>
          </p:nvPr>
        </p:nvSpPr>
        <p:spPr/>
        <p:txBody>
          <a:bodyPr/>
          <a:lstStyle/>
          <a:p>
            <a:fld id="{4312E54B-CE62-D745-97EE-830887231BE5}" type="slidenum">
              <a:rPr lang="en-US" smtClean="0"/>
              <a:t>14</a:t>
            </a:fld>
            <a:endParaRPr lang="en-US"/>
          </a:p>
        </p:txBody>
      </p:sp>
    </p:spTree>
    <p:extLst>
      <p:ext uri="{BB962C8B-B14F-4D97-AF65-F5344CB8AC3E}">
        <p14:creationId xmlns:p14="http://schemas.microsoft.com/office/powerpoint/2010/main" val="1365000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realization did not come immediately</a:t>
            </a:r>
          </a:p>
          <a:p>
            <a:r>
              <a:rPr lang="en-US" dirty="0"/>
              <a:t>Skepticism</a:t>
            </a:r>
          </a:p>
          <a:p>
            <a:r>
              <a:rPr lang="en-US" dirty="0"/>
              <a:t>Can attempt to handle with cross verification</a:t>
            </a:r>
          </a:p>
          <a:p>
            <a:endParaRPr lang="en-US" dirty="0"/>
          </a:p>
        </p:txBody>
      </p:sp>
      <p:sp>
        <p:nvSpPr>
          <p:cNvPr id="4" name="Slide Number Placeholder 3"/>
          <p:cNvSpPr>
            <a:spLocks noGrp="1"/>
          </p:cNvSpPr>
          <p:nvPr>
            <p:ph type="sldNum" sz="quarter" idx="10"/>
          </p:nvPr>
        </p:nvSpPr>
        <p:spPr/>
        <p:txBody>
          <a:bodyPr/>
          <a:lstStyle/>
          <a:p>
            <a:fld id="{6FF66A0E-394D-974A-AAA7-9ACB52BFE1AD}" type="slidenum">
              <a:rPr lang="en-US" smtClean="0"/>
              <a:t>16</a:t>
            </a:fld>
            <a:endParaRPr lang="en-US"/>
          </a:p>
        </p:txBody>
      </p:sp>
    </p:spTree>
    <p:extLst>
      <p:ext uri="{BB962C8B-B14F-4D97-AF65-F5344CB8AC3E}">
        <p14:creationId xmlns:p14="http://schemas.microsoft.com/office/powerpoint/2010/main" val="1765575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new from the outset that in principle context would be an issue. </a:t>
            </a:r>
          </a:p>
        </p:txBody>
      </p:sp>
      <p:sp>
        <p:nvSpPr>
          <p:cNvPr id="4" name="Slide Number Placeholder 3"/>
          <p:cNvSpPr>
            <a:spLocks noGrp="1"/>
          </p:cNvSpPr>
          <p:nvPr>
            <p:ph type="sldNum" sz="quarter" idx="10"/>
          </p:nvPr>
        </p:nvSpPr>
        <p:spPr/>
        <p:txBody>
          <a:bodyPr/>
          <a:lstStyle/>
          <a:p>
            <a:fld id="{6FF66A0E-394D-974A-AAA7-9ACB52BFE1AD}" type="slidenum">
              <a:rPr lang="en-US" smtClean="0"/>
              <a:t>17</a:t>
            </a:fld>
            <a:endParaRPr lang="en-US"/>
          </a:p>
        </p:txBody>
      </p:sp>
    </p:spTree>
    <p:extLst>
      <p:ext uri="{BB962C8B-B14F-4D97-AF65-F5344CB8AC3E}">
        <p14:creationId xmlns:p14="http://schemas.microsoft.com/office/powerpoint/2010/main" val="469356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C421-2333-AA42-AC33-1B96F8C1BC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28CB12-72E8-3940-87BA-35BF44B39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8F6A0D-B7DD-1E49-94A6-DDF9D7311134}"/>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5" name="Footer Placeholder 4">
            <a:extLst>
              <a:ext uri="{FF2B5EF4-FFF2-40B4-BE49-F238E27FC236}">
                <a16:creationId xmlns:a16="http://schemas.microsoft.com/office/drawing/2014/main" id="{1A34EA79-2D3A-0E4B-9340-31EF555CD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99F49-29EB-2741-BD5C-70F255AB157E}"/>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1739197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3987-DEB4-D947-AC00-8617C6D993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078FAD-6B56-B246-AA3D-A0B2E278520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E928A-98BF-644F-8294-C25999405701}"/>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5" name="Footer Placeholder 4">
            <a:extLst>
              <a:ext uri="{FF2B5EF4-FFF2-40B4-BE49-F238E27FC236}">
                <a16:creationId xmlns:a16="http://schemas.microsoft.com/office/drawing/2014/main" id="{4C8E270C-E0D5-6D4D-BFB0-0482A7931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28198-B837-634B-BD86-8962C1EAE1D5}"/>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2346914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F99AB-7845-7D4F-9A44-21C72FE7DD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5C4DD3-5A49-8B40-B00C-10957F389E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5D0CB-D886-2B47-BD71-368E8726E4D8}"/>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5" name="Footer Placeholder 4">
            <a:extLst>
              <a:ext uri="{FF2B5EF4-FFF2-40B4-BE49-F238E27FC236}">
                <a16:creationId xmlns:a16="http://schemas.microsoft.com/office/drawing/2014/main" id="{58C50B57-D4D7-8346-AA8C-C71E3A4DF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68082-C88D-DB46-B2A7-BF6D448F760D}"/>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4148871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A0A5-7A14-394C-8A5C-C1A9405B80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A7F08-A5A9-E043-B278-81BBD75B82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28750-C422-6B46-8B60-1284F29287FE}"/>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5" name="Footer Placeholder 4">
            <a:extLst>
              <a:ext uri="{FF2B5EF4-FFF2-40B4-BE49-F238E27FC236}">
                <a16:creationId xmlns:a16="http://schemas.microsoft.com/office/drawing/2014/main" id="{69D3B1E4-33EF-CE48-9CBE-CE76084EE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FAA36-7426-9745-83E8-F5697378F31F}"/>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1224618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938D-F800-5741-ABD2-D49D02CDB6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9363E1-C43A-8340-8709-044A35F86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F18B02B-6931-374A-9216-B724E2CFE431}"/>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5" name="Footer Placeholder 4">
            <a:extLst>
              <a:ext uri="{FF2B5EF4-FFF2-40B4-BE49-F238E27FC236}">
                <a16:creationId xmlns:a16="http://schemas.microsoft.com/office/drawing/2014/main" id="{84063B76-C02D-F346-A10E-12B54BC88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592D2-F058-7E44-A9B9-E3A176B93A0E}"/>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235100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85FD-5613-7841-B205-F155C772CA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298DAA-5A17-E348-9685-E709944FA7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96B0BE-E947-A048-B413-7104C76EA86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8ACB8B-D4B5-8243-ADC5-A1C4C41E9F24}"/>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6" name="Footer Placeholder 5">
            <a:extLst>
              <a:ext uri="{FF2B5EF4-FFF2-40B4-BE49-F238E27FC236}">
                <a16:creationId xmlns:a16="http://schemas.microsoft.com/office/drawing/2014/main" id="{C5ECE692-13FC-1B43-BEF1-667FC2D3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77919E-C3DD-E34B-81B1-B371BD9AFC90}"/>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288205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EE99-D0F5-6F4B-90F6-698BBE7D08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15BC69-8414-AA42-89CF-C8CDCC5CF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427D91-8525-F54A-8E7B-5239FF9CD6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CC55AD-41C0-E142-87F2-7BA1D27449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720145-73D2-AF40-A08A-2E2B8C10745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FBCB07-6AD9-514E-9817-AB397E7E94E8}"/>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8" name="Footer Placeholder 7">
            <a:extLst>
              <a:ext uri="{FF2B5EF4-FFF2-40B4-BE49-F238E27FC236}">
                <a16:creationId xmlns:a16="http://schemas.microsoft.com/office/drawing/2014/main" id="{10C98456-BA31-E84F-A2DB-07F3182311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D8B9B4-5481-F34D-B660-AE02781E3C54}"/>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489369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F8A8F-EB2C-BF46-A6D8-2DC648EA36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3815FF-1890-C546-9714-7C605A5CD7B0}"/>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4" name="Footer Placeholder 3">
            <a:extLst>
              <a:ext uri="{FF2B5EF4-FFF2-40B4-BE49-F238E27FC236}">
                <a16:creationId xmlns:a16="http://schemas.microsoft.com/office/drawing/2014/main" id="{4AA8B373-2C49-C349-8E8D-4E1FE6F9D1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252079-3F70-114E-973E-13251C1BF57E}"/>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202147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D62809-278C-3644-A88F-4B7F0440F68C}"/>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3" name="Footer Placeholder 2">
            <a:extLst>
              <a:ext uri="{FF2B5EF4-FFF2-40B4-BE49-F238E27FC236}">
                <a16:creationId xmlns:a16="http://schemas.microsoft.com/office/drawing/2014/main" id="{8B0D8301-83FC-E84D-BBDB-3AE821EB00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906224-F853-614F-B27A-7652196E9E55}"/>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90702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4A49-C893-5241-8B78-054AF8D611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00A6F6-36B6-0248-A163-E7D24937E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8BB256-CE83-EC49-80D2-40A0BB7D7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DAA690-E5A6-0A4A-9647-0B44DEEBF33D}"/>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6" name="Footer Placeholder 5">
            <a:extLst>
              <a:ext uri="{FF2B5EF4-FFF2-40B4-BE49-F238E27FC236}">
                <a16:creationId xmlns:a16="http://schemas.microsoft.com/office/drawing/2014/main" id="{DC0D22B1-8A52-CE47-BA8B-4716E563C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A1A16C-B0BE-084A-985E-18006143F51F}"/>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2331619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19F4-EF3C-2142-969C-63F5E5C60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75BDF7-D107-6543-AD7F-AD055E60C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8A7B7-8E71-DA46-9F88-4538213C7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79A8F5-39AA-064A-BF7D-BE5C0E47CDEB}"/>
              </a:ext>
            </a:extLst>
          </p:cNvPr>
          <p:cNvSpPr>
            <a:spLocks noGrp="1"/>
          </p:cNvSpPr>
          <p:nvPr>
            <p:ph type="dt" sz="half" idx="10"/>
          </p:nvPr>
        </p:nvSpPr>
        <p:spPr/>
        <p:txBody>
          <a:bodyPr/>
          <a:lstStyle/>
          <a:p>
            <a:fld id="{35959676-0129-E84E-82F5-A817E31C5033}" type="datetimeFigureOut">
              <a:rPr lang="en-US" smtClean="0"/>
              <a:t>4/13/18</a:t>
            </a:fld>
            <a:endParaRPr lang="en-US"/>
          </a:p>
        </p:txBody>
      </p:sp>
      <p:sp>
        <p:nvSpPr>
          <p:cNvPr id="6" name="Footer Placeholder 5">
            <a:extLst>
              <a:ext uri="{FF2B5EF4-FFF2-40B4-BE49-F238E27FC236}">
                <a16:creationId xmlns:a16="http://schemas.microsoft.com/office/drawing/2014/main" id="{F5C3342A-4AEC-4943-B9F4-9ADED51958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688496-9988-BF48-9FC5-7E3D0BB64D6F}"/>
              </a:ext>
            </a:extLst>
          </p:cNvPr>
          <p:cNvSpPr>
            <a:spLocks noGrp="1"/>
          </p:cNvSpPr>
          <p:nvPr>
            <p:ph type="sldNum" sz="quarter" idx="12"/>
          </p:nvPr>
        </p:nvSpPr>
        <p:spPr/>
        <p:txBody>
          <a:bodyPr/>
          <a:lstStyle/>
          <a:p>
            <a:fld id="{0C72CD8B-280F-774D-B192-9849F77082F7}" type="slidenum">
              <a:rPr lang="en-US" smtClean="0"/>
              <a:t>‹#›</a:t>
            </a:fld>
            <a:endParaRPr lang="en-US"/>
          </a:p>
        </p:txBody>
      </p:sp>
    </p:spTree>
    <p:extLst>
      <p:ext uri="{BB962C8B-B14F-4D97-AF65-F5344CB8AC3E}">
        <p14:creationId xmlns:p14="http://schemas.microsoft.com/office/powerpoint/2010/main" val="3584181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03EE1C-CBD2-2C43-A7F7-EAB5E3E36A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5D3DD7-3171-4C45-A158-1AB17BF32E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759D9-7E0D-9949-9DCD-E8E138E0D4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59676-0129-E84E-82F5-A817E31C5033}" type="datetimeFigureOut">
              <a:rPr lang="en-US" smtClean="0"/>
              <a:t>4/13/18</a:t>
            </a:fld>
            <a:endParaRPr lang="en-US"/>
          </a:p>
        </p:txBody>
      </p:sp>
      <p:sp>
        <p:nvSpPr>
          <p:cNvPr id="5" name="Footer Placeholder 4">
            <a:extLst>
              <a:ext uri="{FF2B5EF4-FFF2-40B4-BE49-F238E27FC236}">
                <a16:creationId xmlns:a16="http://schemas.microsoft.com/office/drawing/2014/main" id="{5F572893-6556-B94C-8590-B735A2B2B1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3E9624-566B-7C49-BAE5-088507C1E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2CD8B-280F-774D-B192-9849F77082F7}" type="slidenum">
              <a:rPr lang="en-US" smtClean="0"/>
              <a:t>‹#›</a:t>
            </a:fld>
            <a:endParaRPr lang="en-US"/>
          </a:p>
        </p:txBody>
      </p:sp>
    </p:spTree>
    <p:extLst>
      <p:ext uri="{BB962C8B-B14F-4D97-AF65-F5344CB8AC3E}">
        <p14:creationId xmlns:p14="http://schemas.microsoft.com/office/powerpoint/2010/main" val="2711167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fjgreco@uchicag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orrinm@uchicago.edu" TargetMode="External"/><Relationship Id="rId4" Type="http://schemas.openxmlformats.org/officeDocument/2006/relationships/hyperlink" Target="mailto:fjgreco@us.ibm.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corpus_analysis.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NinaRyanTagging%20transcripts.pdf" TargetMode="External"/><Relationship Id="rId3" Type="http://schemas.openxmlformats.org/officeDocument/2006/relationships/notesSlide" Target="../notesSlides/notesSlide17.xml"/><Relationship Id="rId7"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SA001.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TA001.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Confusion_matrix" TargetMode="Externa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1062_SCI_AYA.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23E2-A12B-9F4E-9EB4-CDC88FA6001A}"/>
              </a:ext>
            </a:extLst>
          </p:cNvPr>
          <p:cNvSpPr>
            <a:spLocks noGrp="1"/>
          </p:cNvSpPr>
          <p:nvPr>
            <p:ph type="ctrTitle"/>
          </p:nvPr>
        </p:nvSpPr>
        <p:spPr/>
        <p:txBody>
          <a:bodyPr>
            <a:noAutofit/>
          </a:bodyPr>
          <a:lstStyle/>
          <a:p>
            <a:r>
              <a:rPr lang="en-US" sz="4000" b="1" dirty="0"/>
              <a:t>Cognitive Computing in Support of Human Performance: Applications in Teaching and Learning</a:t>
            </a:r>
            <a:br>
              <a:rPr lang="en-US" sz="4000" b="1" dirty="0"/>
            </a:br>
            <a:r>
              <a:rPr lang="en-US" sz="2800" b="1" dirty="0"/>
              <a:t>University of Chicago</a:t>
            </a:r>
            <a:br>
              <a:rPr lang="en-US" sz="2800" b="1" dirty="0"/>
            </a:br>
            <a:r>
              <a:rPr lang="en-US" sz="2800" b="1" dirty="0"/>
              <a:t>April 5, 2018</a:t>
            </a:r>
            <a:endParaRPr lang="en-US" sz="4000" b="1" dirty="0"/>
          </a:p>
        </p:txBody>
      </p:sp>
      <p:sp>
        <p:nvSpPr>
          <p:cNvPr id="3" name="Subtitle 2">
            <a:extLst>
              <a:ext uri="{FF2B5EF4-FFF2-40B4-BE49-F238E27FC236}">
                <a16:creationId xmlns:a16="http://schemas.microsoft.com/office/drawing/2014/main" id="{C0486932-23D7-4C42-9B45-4EE476EE79C1}"/>
              </a:ext>
            </a:extLst>
          </p:cNvPr>
          <p:cNvSpPr>
            <a:spLocks noGrp="1"/>
          </p:cNvSpPr>
          <p:nvPr>
            <p:ph type="subTitle" idx="1"/>
          </p:nvPr>
        </p:nvSpPr>
        <p:spPr>
          <a:xfrm>
            <a:off x="1524000" y="3602038"/>
            <a:ext cx="9144000" cy="1655762"/>
          </a:xfrm>
        </p:spPr>
        <p:txBody>
          <a:bodyPr>
            <a:normAutofit fontScale="92500" lnSpcReduction="10000"/>
          </a:bodyPr>
          <a:lstStyle/>
          <a:p>
            <a:r>
              <a:rPr lang="en-US" b="1" dirty="0"/>
              <a:t>Cornelia Bailey</a:t>
            </a:r>
          </a:p>
          <a:p>
            <a:r>
              <a:rPr lang="en-US" b="1" dirty="0"/>
              <a:t>Frank Greco</a:t>
            </a:r>
          </a:p>
          <a:p>
            <a:r>
              <a:rPr lang="en-US" b="1" dirty="0"/>
              <a:t>Orrin Murray</a:t>
            </a:r>
          </a:p>
          <a:p>
            <a:r>
              <a:rPr lang="en-US" b="1" dirty="0" err="1"/>
              <a:t>Orest</a:t>
            </a:r>
            <a:r>
              <a:rPr lang="en-US" b="1" dirty="0"/>
              <a:t> </a:t>
            </a:r>
            <a:r>
              <a:rPr lang="en-US" b="1" dirty="0" err="1"/>
              <a:t>Xherija</a:t>
            </a:r>
            <a:endParaRPr lang="en-US" b="1" dirty="0"/>
          </a:p>
          <a:p>
            <a:endParaRPr lang="en-US" b="1" dirty="0"/>
          </a:p>
          <a:p>
            <a:endParaRPr lang="en-US" dirty="0"/>
          </a:p>
        </p:txBody>
      </p:sp>
      <p:sp>
        <p:nvSpPr>
          <p:cNvPr id="4" name="TextBox 3">
            <a:extLst>
              <a:ext uri="{FF2B5EF4-FFF2-40B4-BE49-F238E27FC236}">
                <a16:creationId xmlns:a16="http://schemas.microsoft.com/office/drawing/2014/main" id="{BB850D3C-A2C8-8B4B-9897-156C6C8AD8D7}"/>
              </a:ext>
            </a:extLst>
          </p:cNvPr>
          <p:cNvSpPr txBox="1"/>
          <p:nvPr/>
        </p:nvSpPr>
        <p:spPr>
          <a:xfrm>
            <a:off x="1524000" y="5934668"/>
            <a:ext cx="2282548" cy="923330"/>
          </a:xfrm>
          <a:prstGeom prst="rect">
            <a:avLst/>
          </a:prstGeom>
          <a:noFill/>
        </p:spPr>
        <p:txBody>
          <a:bodyPr wrap="none" rtlCol="0">
            <a:spAutoFit/>
          </a:bodyPr>
          <a:lstStyle/>
          <a:p>
            <a:r>
              <a:rPr lang="en-US" dirty="0">
                <a:hlinkClick r:id="rId3"/>
              </a:rPr>
              <a:t>fjgreco@uchicago.edu</a:t>
            </a:r>
            <a:endParaRPr lang="en-US" dirty="0"/>
          </a:p>
          <a:p>
            <a:r>
              <a:rPr lang="en-US" dirty="0">
                <a:hlinkClick r:id="rId4"/>
              </a:rPr>
              <a:t>fjgreco@us.ibm.com</a:t>
            </a:r>
            <a:endParaRPr lang="en-US" dirty="0"/>
          </a:p>
          <a:p>
            <a:endParaRPr lang="en-US" dirty="0"/>
          </a:p>
        </p:txBody>
      </p:sp>
      <p:sp>
        <p:nvSpPr>
          <p:cNvPr id="5" name="TextBox 4">
            <a:extLst>
              <a:ext uri="{FF2B5EF4-FFF2-40B4-BE49-F238E27FC236}">
                <a16:creationId xmlns:a16="http://schemas.microsoft.com/office/drawing/2014/main" id="{A33CA6DF-CB5E-464A-8768-61042A1171A1}"/>
              </a:ext>
            </a:extLst>
          </p:cNvPr>
          <p:cNvSpPr txBox="1"/>
          <p:nvPr/>
        </p:nvSpPr>
        <p:spPr>
          <a:xfrm>
            <a:off x="4390619" y="5940976"/>
            <a:ext cx="2279470" cy="646331"/>
          </a:xfrm>
          <a:prstGeom prst="rect">
            <a:avLst/>
          </a:prstGeom>
          <a:noFill/>
        </p:spPr>
        <p:txBody>
          <a:bodyPr wrap="none" rtlCol="0">
            <a:spAutoFit/>
          </a:bodyPr>
          <a:lstStyle/>
          <a:p>
            <a:r>
              <a:rPr lang="en-US" dirty="0">
                <a:hlinkClick r:id="rId5"/>
              </a:rPr>
              <a:t>orrinm@uchicago.edu</a:t>
            </a:r>
            <a:endParaRPr lang="en-US" dirty="0"/>
          </a:p>
          <a:p>
            <a:endParaRPr lang="en-US" dirty="0"/>
          </a:p>
        </p:txBody>
      </p:sp>
    </p:spTree>
    <p:extLst>
      <p:ext uri="{BB962C8B-B14F-4D97-AF65-F5344CB8AC3E}">
        <p14:creationId xmlns:p14="http://schemas.microsoft.com/office/powerpoint/2010/main" val="3814796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EC46-D836-CF44-9E22-1BB6CA16CC2A}"/>
              </a:ext>
            </a:extLst>
          </p:cNvPr>
          <p:cNvSpPr>
            <a:spLocks noGrp="1"/>
          </p:cNvSpPr>
          <p:nvPr>
            <p:ph type="title"/>
          </p:nvPr>
        </p:nvSpPr>
        <p:spPr/>
        <p:txBody>
          <a:bodyPr>
            <a:normAutofit/>
          </a:bodyPr>
          <a:lstStyle/>
          <a:p>
            <a:r>
              <a:rPr lang="en-US" sz="2800" b="1" dirty="0"/>
              <a:t>Tag Labels and Text (Marshalled)</a:t>
            </a:r>
          </a:p>
        </p:txBody>
      </p:sp>
      <p:sp>
        <p:nvSpPr>
          <p:cNvPr id="5" name="TextBox 4">
            <a:extLst>
              <a:ext uri="{FF2B5EF4-FFF2-40B4-BE49-F238E27FC236}">
                <a16:creationId xmlns:a16="http://schemas.microsoft.com/office/drawing/2014/main" id="{F77DBF10-D0FF-5349-ACD4-71C92F9BD49B}"/>
              </a:ext>
            </a:extLst>
          </p:cNvPr>
          <p:cNvSpPr txBox="1"/>
          <p:nvPr/>
        </p:nvSpPr>
        <p:spPr>
          <a:xfrm>
            <a:off x="3627620" y="2278505"/>
            <a:ext cx="184731" cy="369332"/>
          </a:xfrm>
          <a:prstGeom prst="rect">
            <a:avLst/>
          </a:prstGeom>
          <a:noFill/>
        </p:spPr>
        <p:txBody>
          <a:bodyPr wrap="none" rtlCol="0">
            <a:spAutoFit/>
          </a:bodyPr>
          <a:lstStyle/>
          <a:p>
            <a:endParaRPr lang="en-US" dirty="0"/>
          </a:p>
        </p:txBody>
      </p:sp>
      <p:sp>
        <p:nvSpPr>
          <p:cNvPr id="6" name="Rectangle 5">
            <a:extLst>
              <a:ext uri="{FF2B5EF4-FFF2-40B4-BE49-F238E27FC236}">
                <a16:creationId xmlns:a16="http://schemas.microsoft.com/office/drawing/2014/main" id="{F776E7D2-C6EC-7B41-9AD0-0B782EC4BD76}"/>
              </a:ext>
            </a:extLst>
          </p:cNvPr>
          <p:cNvSpPr/>
          <p:nvPr/>
        </p:nvSpPr>
        <p:spPr>
          <a:xfrm>
            <a:off x="489679" y="2387502"/>
            <a:ext cx="4936760" cy="2062103"/>
          </a:xfrm>
          <a:prstGeom prst="rect">
            <a:avLst/>
          </a:prstGeom>
        </p:spPr>
        <p:txBody>
          <a:bodyPr wrap="square">
            <a:spAutoFit/>
          </a:bodyPr>
          <a:lstStyle/>
          <a:p>
            <a:r>
              <a:rPr lang="en-US" sz="1600" b="1" u="sng" dirty="0"/>
              <a:t>Index, </a:t>
            </a:r>
            <a:r>
              <a:rPr lang="en-US" sz="1600" b="1" u="sng" dirty="0" err="1"/>
              <a:t>CaseID</a:t>
            </a:r>
            <a:r>
              <a:rPr lang="en-US" sz="1600" b="1" u="sng" dirty="0"/>
              <a:t>, Tag List</a:t>
            </a:r>
          </a:p>
          <a:p>
            <a:r>
              <a:rPr lang="en-US" sz="1600" b="1" dirty="0"/>
              <a:t>index:189 doc:tagdoc_1042 content:TW08 TW24TW08 </a:t>
            </a:r>
          </a:p>
          <a:p>
            <a:r>
              <a:rPr lang="en-US" sz="1600" b="1" dirty="0"/>
              <a:t>index:190 doc:tagdoc_1046 content:TW01 TW08 </a:t>
            </a:r>
          </a:p>
          <a:p>
            <a:r>
              <a:rPr lang="en-US" sz="1600" b="1" dirty="0"/>
              <a:t>index:191 doc:tagdoc_1047 content:TW04 TW08 TW18 </a:t>
            </a:r>
          </a:p>
          <a:p>
            <a:r>
              <a:rPr lang="en-US" sz="1600" b="1" dirty="0"/>
              <a:t>index:192 doc:tagdoc_1049 content:TW08 </a:t>
            </a:r>
          </a:p>
          <a:p>
            <a:r>
              <a:rPr lang="en-US" sz="1600" b="1" dirty="0"/>
              <a:t>index:193 doc:tagdoc_1053 content:TW16 </a:t>
            </a:r>
          </a:p>
          <a:p>
            <a:r>
              <a:rPr lang="en-US" sz="1600" b="1" dirty="0"/>
              <a:t>index:194 doc:tagdoc_1054 content:TW01 TW08 </a:t>
            </a:r>
          </a:p>
          <a:p>
            <a:r>
              <a:rPr lang="en-US" sz="1600" b="1" dirty="0"/>
              <a:t>index:195 doc:tagdoc_1057 content:TW06s TW08 TW11</a:t>
            </a:r>
          </a:p>
        </p:txBody>
      </p:sp>
      <p:sp>
        <p:nvSpPr>
          <p:cNvPr id="8" name="Rectangle 7">
            <a:extLst>
              <a:ext uri="{FF2B5EF4-FFF2-40B4-BE49-F238E27FC236}">
                <a16:creationId xmlns:a16="http://schemas.microsoft.com/office/drawing/2014/main" id="{A51B8C00-F364-E343-AC1E-F0163E401EF7}"/>
              </a:ext>
            </a:extLst>
          </p:cNvPr>
          <p:cNvSpPr/>
          <p:nvPr/>
        </p:nvSpPr>
        <p:spPr>
          <a:xfrm>
            <a:off x="5671278" y="2278505"/>
            <a:ext cx="6096000" cy="3416320"/>
          </a:xfrm>
          <a:prstGeom prst="rect">
            <a:avLst/>
          </a:prstGeom>
        </p:spPr>
        <p:txBody>
          <a:bodyPr>
            <a:spAutoFit/>
          </a:bodyPr>
          <a:lstStyle/>
          <a:p>
            <a:r>
              <a:rPr lang="en-US" b="1" u="sng" dirty="0" err="1"/>
              <a:t>Index</a:t>
            </a:r>
            <a:r>
              <a:rPr lang="en-US" u="sng" dirty="0" err="1"/>
              <a:t>,</a:t>
            </a:r>
            <a:r>
              <a:rPr lang="en-US" b="1" u="sng" dirty="0" err="1"/>
              <a:t>CaseID</a:t>
            </a:r>
            <a:r>
              <a:rPr lang="en-US" u="sng" dirty="0" err="1"/>
              <a:t>,</a:t>
            </a:r>
            <a:r>
              <a:rPr lang="en-US" b="1" u="sng" dirty="0" err="1"/>
              <a:t>Filename</a:t>
            </a:r>
            <a:br>
              <a:rPr lang="en-US" b="1" dirty="0"/>
            </a:br>
            <a:r>
              <a:rPr lang="en-US" b="1" dirty="0"/>
              <a:t>0</a:t>
            </a:r>
            <a:r>
              <a:rPr lang="en-US" dirty="0"/>
              <a:t>,</a:t>
            </a:r>
            <a:r>
              <a:rPr lang="en-US" b="1" dirty="0"/>
              <a:t>118</a:t>
            </a:r>
            <a:r>
              <a:rPr lang="en-US" dirty="0"/>
              <a:t>,</a:t>
            </a:r>
            <a:r>
              <a:rPr lang="en-US" b="1" dirty="0"/>
              <a:t>Copy of 118 GEN MC 118edited.srt.txt</a:t>
            </a:r>
            <a:br>
              <a:rPr lang="en-US" b="1" dirty="0"/>
            </a:br>
            <a:r>
              <a:rPr lang="en-US" b="1" dirty="0"/>
              <a:t>1</a:t>
            </a:r>
            <a:r>
              <a:rPr lang="en-US" dirty="0"/>
              <a:t>,</a:t>
            </a:r>
            <a:r>
              <a:rPr lang="en-US" b="1" dirty="0"/>
              <a:t>014 </a:t>
            </a:r>
            <a:r>
              <a:rPr lang="en-US" dirty="0"/>
              <a:t>,</a:t>
            </a:r>
            <a:r>
              <a:rPr lang="en-US" b="1" dirty="0"/>
              <a:t>Copy of 014B LMECYA014B.srt.txt</a:t>
            </a:r>
            <a:br>
              <a:rPr lang="en-US" b="1" dirty="0"/>
            </a:br>
            <a:r>
              <a:rPr lang="en-US" b="1" dirty="0"/>
              <a:t>2</a:t>
            </a:r>
            <a:r>
              <a:rPr lang="en-US" dirty="0"/>
              <a:t>,</a:t>
            </a:r>
            <a:r>
              <a:rPr lang="en-US" b="1" dirty="0"/>
              <a:t>285 </a:t>
            </a:r>
            <a:r>
              <a:rPr lang="en-US" dirty="0"/>
              <a:t>,</a:t>
            </a:r>
            <a:r>
              <a:rPr lang="en-US" b="1" dirty="0"/>
              <a:t>Copy of 285B SCI EA 285 B </a:t>
            </a:r>
            <a:r>
              <a:rPr lang="en-US" b="1" dirty="0" err="1"/>
              <a:t>edited.srt.txt</a:t>
            </a:r>
            <a:br>
              <a:rPr lang="en-US" b="1" dirty="0"/>
            </a:br>
            <a:r>
              <a:rPr lang="en-US" b="1" dirty="0"/>
              <a:t>3</a:t>
            </a:r>
            <a:r>
              <a:rPr lang="en-US" dirty="0"/>
              <a:t>,</a:t>
            </a:r>
            <a:r>
              <a:rPr lang="en-US" b="1" dirty="0"/>
              <a:t>161</a:t>
            </a:r>
            <a:r>
              <a:rPr lang="en-US" dirty="0"/>
              <a:t>,</a:t>
            </a:r>
            <a:r>
              <a:rPr lang="en-US" b="1" dirty="0"/>
              <a:t>Copy of 161 SCI EA 161 </a:t>
            </a:r>
            <a:r>
              <a:rPr lang="en-US" b="1" dirty="0" err="1"/>
              <a:t>edited.srt.txt</a:t>
            </a:r>
            <a:br>
              <a:rPr lang="en-US" b="1" dirty="0"/>
            </a:br>
            <a:r>
              <a:rPr lang="en-US" b="1" dirty="0"/>
              <a:t>4</a:t>
            </a:r>
            <a:r>
              <a:rPr lang="en-US" dirty="0"/>
              <a:t>,</a:t>
            </a:r>
            <a:r>
              <a:rPr lang="en-US" b="1" dirty="0"/>
              <a:t>085 </a:t>
            </a:r>
            <a:r>
              <a:rPr lang="en-US" dirty="0"/>
              <a:t>,</a:t>
            </a:r>
            <a:r>
              <a:rPr lang="en-US" b="1" dirty="0"/>
              <a:t>Copy of 085A MUSIC EMC 085 </a:t>
            </a:r>
            <a:r>
              <a:rPr lang="en-US" b="1" dirty="0" err="1"/>
              <a:t>A.srt.txt</a:t>
            </a:r>
            <a:br>
              <a:rPr lang="en-US" b="1" dirty="0"/>
            </a:br>
            <a:r>
              <a:rPr lang="en-US" b="1" dirty="0"/>
              <a:t>5</a:t>
            </a:r>
            <a:r>
              <a:rPr lang="en-US" dirty="0"/>
              <a:t>,</a:t>
            </a:r>
            <a:r>
              <a:rPr lang="en-US" b="1" dirty="0"/>
              <a:t>074 </a:t>
            </a:r>
            <a:r>
              <a:rPr lang="en-US" dirty="0"/>
              <a:t>,</a:t>
            </a:r>
            <a:r>
              <a:rPr lang="en-US" b="1" dirty="0"/>
              <a:t>Copy of 074A ENL EMC 074A </a:t>
            </a:r>
            <a:r>
              <a:rPr lang="en-US" b="1" dirty="0" err="1"/>
              <a:t>edited.srt.txt</a:t>
            </a:r>
            <a:br>
              <a:rPr lang="en-US" b="1" dirty="0"/>
            </a:br>
            <a:r>
              <a:rPr lang="en-US" b="1" dirty="0"/>
              <a:t>6</a:t>
            </a:r>
            <a:r>
              <a:rPr lang="en-US" dirty="0"/>
              <a:t>,</a:t>
            </a:r>
            <a:r>
              <a:rPr lang="en-US" b="1" dirty="0"/>
              <a:t>101</a:t>
            </a:r>
            <a:r>
              <a:rPr lang="en-US" dirty="0"/>
              <a:t>,</a:t>
            </a:r>
            <a:r>
              <a:rPr lang="en-US" b="1" dirty="0"/>
              <a:t>Copy of 101 SSH EA 101 </a:t>
            </a:r>
            <a:r>
              <a:rPr lang="en-US" b="1" dirty="0" err="1"/>
              <a:t>edited.srt.txt</a:t>
            </a:r>
            <a:br>
              <a:rPr lang="en-US" b="1" dirty="0"/>
            </a:br>
            <a:r>
              <a:rPr lang="en-US" b="1" dirty="0"/>
              <a:t>7</a:t>
            </a:r>
            <a:r>
              <a:rPr lang="en-US" dirty="0"/>
              <a:t>,</a:t>
            </a:r>
            <a:r>
              <a:rPr lang="en-US" b="1" dirty="0"/>
              <a:t>079</a:t>
            </a:r>
            <a:r>
              <a:rPr lang="en-US" dirty="0"/>
              <a:t>,</a:t>
            </a:r>
            <a:r>
              <a:rPr lang="en-US" b="1" dirty="0"/>
              <a:t>Copy of 079 MUSIC EMC 079.srt.txt</a:t>
            </a:r>
            <a:br>
              <a:rPr lang="en-US" b="1" dirty="0"/>
            </a:br>
            <a:r>
              <a:rPr lang="en-US" b="1" dirty="0"/>
              <a:t>8</a:t>
            </a:r>
            <a:r>
              <a:rPr lang="en-US" dirty="0"/>
              <a:t>,</a:t>
            </a:r>
            <a:r>
              <a:rPr lang="en-US" b="1" dirty="0"/>
              <a:t>1047</a:t>
            </a:r>
            <a:r>
              <a:rPr lang="en-US" dirty="0"/>
              <a:t>,</a:t>
            </a:r>
            <a:r>
              <a:rPr lang="en-US" b="1" dirty="0"/>
              <a:t>Copy of 1047 SCI AYA 1047edited.srt.txt</a:t>
            </a:r>
            <a:br>
              <a:rPr lang="en-US" b="1" dirty="0"/>
            </a:br>
            <a:r>
              <a:rPr lang="en-US" b="1" dirty="0"/>
              <a:t>9</a:t>
            </a:r>
            <a:r>
              <a:rPr lang="en-US" dirty="0"/>
              <a:t>,</a:t>
            </a:r>
            <a:r>
              <a:rPr lang="en-US" b="1" dirty="0"/>
              <a:t>128</a:t>
            </a:r>
            <a:r>
              <a:rPr lang="en-US" dirty="0"/>
              <a:t>,</a:t>
            </a:r>
            <a:r>
              <a:rPr lang="en-US" b="1" dirty="0"/>
              <a:t>Copy of 128 PE EAYA 128edited.srt.txt</a:t>
            </a:r>
            <a:br>
              <a:rPr lang="en-US" b="1" dirty="0"/>
            </a:br>
            <a:r>
              <a:rPr lang="en-US" b="1" dirty="0"/>
              <a:t>10</a:t>
            </a:r>
            <a:r>
              <a:rPr lang="en-US" dirty="0"/>
              <a:t>,</a:t>
            </a:r>
            <a:r>
              <a:rPr lang="en-US" b="1" dirty="0"/>
              <a:t>244 </a:t>
            </a:r>
            <a:r>
              <a:rPr lang="en-US" dirty="0"/>
              <a:t>,</a:t>
            </a:r>
            <a:r>
              <a:rPr lang="en-US" b="1" dirty="0"/>
              <a:t>Copy of 244A SCI EA 244 A </a:t>
            </a:r>
            <a:r>
              <a:rPr lang="en-US" b="1" dirty="0" err="1"/>
              <a:t>edited.srt.txt</a:t>
            </a:r>
            <a:endParaRPr lang="en-US" dirty="0"/>
          </a:p>
        </p:txBody>
      </p:sp>
    </p:spTree>
    <p:extLst>
      <p:ext uri="{BB962C8B-B14F-4D97-AF65-F5344CB8AC3E}">
        <p14:creationId xmlns:p14="http://schemas.microsoft.com/office/powerpoint/2010/main" val="632848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F405-4929-6B41-9BD3-9DB0E575B055}"/>
              </a:ext>
            </a:extLst>
          </p:cNvPr>
          <p:cNvSpPr>
            <a:spLocks noGrp="1"/>
          </p:cNvSpPr>
          <p:nvPr>
            <p:ph type="title"/>
          </p:nvPr>
        </p:nvSpPr>
        <p:spPr/>
        <p:txBody>
          <a:bodyPr>
            <a:normAutofit/>
          </a:bodyPr>
          <a:lstStyle/>
          <a:p>
            <a:r>
              <a:rPr lang="en-US" sz="2800" b="1" dirty="0"/>
              <a:t>Figure 3: Example Curated File </a:t>
            </a:r>
            <a:br>
              <a:rPr lang="en-US" sz="2800" b="1" dirty="0"/>
            </a:br>
            <a:r>
              <a:rPr lang="en-US" sz="2800" b="1" dirty="0"/>
              <a:t>(Copy of 002 MATH AYA  002 </a:t>
            </a:r>
            <a:r>
              <a:rPr lang="en-US" sz="2800" b="1" dirty="0" err="1"/>
              <a:t>edited.srt.txt</a:t>
            </a:r>
            <a:r>
              <a:rPr lang="en-US" sz="2800" b="1" dirty="0"/>
              <a:t>)</a:t>
            </a:r>
          </a:p>
        </p:txBody>
      </p:sp>
      <p:sp>
        <p:nvSpPr>
          <p:cNvPr id="3" name="Rectangle 2">
            <a:extLst>
              <a:ext uri="{FF2B5EF4-FFF2-40B4-BE49-F238E27FC236}">
                <a16:creationId xmlns:a16="http://schemas.microsoft.com/office/drawing/2014/main" id="{C59308E9-2ADB-B74F-8C43-9B1998DD1A0A}"/>
              </a:ext>
            </a:extLst>
          </p:cNvPr>
          <p:cNvSpPr/>
          <p:nvPr/>
        </p:nvSpPr>
        <p:spPr>
          <a:xfrm>
            <a:off x="148194" y="1919878"/>
            <a:ext cx="6096000" cy="4524315"/>
          </a:xfrm>
          <a:prstGeom prst="rect">
            <a:avLst/>
          </a:prstGeom>
        </p:spPr>
        <p:txBody>
          <a:bodyPr>
            <a:spAutoFit/>
          </a:bodyPr>
          <a:lstStyle/>
          <a:p>
            <a:r>
              <a:rPr lang="en-US" dirty="0"/>
              <a:t>Negative x minus it? </a:t>
            </a:r>
            <a:r>
              <a:rPr lang="en-US" b="1" dirty="0"/>
              <a:t>(muffled speaking)</a:t>
            </a:r>
            <a:br>
              <a:rPr lang="en-US" b="1" dirty="0"/>
            </a:br>
            <a:r>
              <a:rPr lang="en-US" dirty="0"/>
              <a:t>It's one over, oh wait, oh wait wait wait wait.</a:t>
            </a:r>
            <a:br>
              <a:rPr lang="en-US" dirty="0"/>
            </a:br>
            <a:r>
              <a:rPr lang="en-US" b="1" dirty="0"/>
              <a:t>[Voiceover] </a:t>
            </a:r>
            <a:r>
              <a:rPr lang="en-US" dirty="0"/>
              <a:t>How do we solve for X?</a:t>
            </a:r>
            <a:br>
              <a:rPr lang="en-US" dirty="0"/>
            </a:br>
            <a:r>
              <a:rPr lang="en-US" b="1" dirty="0"/>
              <a:t>[Voiceover] </a:t>
            </a:r>
            <a:r>
              <a:rPr lang="en-US" dirty="0"/>
              <a:t>X is the value of R anyway. X is the value of R.</a:t>
            </a:r>
            <a:br>
              <a:rPr lang="en-US" dirty="0"/>
            </a:br>
            <a:r>
              <a:rPr lang="en-US" dirty="0"/>
              <a:t>What would you do for the one over X? Wouldn't that be the first term?</a:t>
            </a:r>
            <a:br>
              <a:rPr lang="en-US" dirty="0"/>
            </a:br>
            <a:r>
              <a:rPr lang="en-US" b="1" dirty="0"/>
              <a:t>[Voiceover] </a:t>
            </a:r>
            <a:r>
              <a:rPr lang="en-US" dirty="0"/>
              <a:t>X is the value of R </a:t>
            </a:r>
            <a:r>
              <a:rPr lang="en-US" b="1" dirty="0"/>
              <a:t>(speech drowned out).</a:t>
            </a:r>
            <a:br>
              <a:rPr lang="en-US" dirty="0"/>
            </a:br>
            <a:r>
              <a:rPr lang="en-US" dirty="0"/>
              <a:t>What I would suggest you do is, is that you could rewrite this as an expression.</a:t>
            </a:r>
            <a:br>
              <a:rPr lang="en-US" dirty="0"/>
            </a:br>
            <a:r>
              <a:rPr lang="en-US" dirty="0"/>
              <a:t>Oh, as the power </a:t>
            </a:r>
            <a:r>
              <a:rPr lang="en-US" b="1" dirty="0"/>
              <a:t>(inaudible)</a:t>
            </a:r>
            <a:r>
              <a:rPr lang="en-US" dirty="0"/>
              <a:t>? Oh. Oh, okay okay.</a:t>
            </a:r>
            <a:br>
              <a:rPr lang="en-US" dirty="0"/>
            </a:br>
            <a:r>
              <a:rPr lang="en-US" dirty="0"/>
              <a:t>I used </a:t>
            </a:r>
            <a:r>
              <a:rPr lang="en-US" b="1" dirty="0"/>
              <a:t>(inaudible)</a:t>
            </a:r>
            <a:r>
              <a:rPr lang="en-US" dirty="0"/>
              <a:t>.</a:t>
            </a:r>
            <a:br>
              <a:rPr lang="en-US" dirty="0"/>
            </a:br>
            <a:r>
              <a:rPr lang="en-US" b="1" dirty="0"/>
              <a:t>[Voiceover] </a:t>
            </a:r>
            <a:r>
              <a:rPr lang="en-US" dirty="0"/>
              <a:t>Oh, yeah yeah. All right, yeah I got it. </a:t>
            </a:r>
          </a:p>
          <a:p>
            <a:r>
              <a:rPr lang="en-US" dirty="0"/>
              <a:t>So it's </a:t>
            </a:r>
            <a:r>
              <a:rPr lang="en-US" dirty="0" err="1"/>
              <a:t>gonna</a:t>
            </a:r>
            <a:r>
              <a:rPr lang="en-US" dirty="0"/>
              <a:t> be negative X minus one, okay. Okay, no I got it. </a:t>
            </a:r>
          </a:p>
          <a:p>
            <a:r>
              <a:rPr lang="en-US" dirty="0"/>
              <a:t>So the first, it's </a:t>
            </a:r>
            <a:r>
              <a:rPr lang="en-US" dirty="0" err="1"/>
              <a:t>gonna</a:t>
            </a:r>
            <a:r>
              <a:rPr lang="en-US" dirty="0"/>
              <a:t> be, so what-</a:t>
            </a:r>
            <a:r>
              <a:rPr lang="en-US" b="1" dirty="0"/>
              <a:t>- (coughing over talking)</a:t>
            </a:r>
            <a:br>
              <a:rPr lang="en-US" b="1" dirty="0"/>
            </a:br>
            <a:r>
              <a:rPr lang="en-US" b="1" dirty="0"/>
              <a:t>[Voiceover] </a:t>
            </a:r>
            <a:r>
              <a:rPr lang="en-US" dirty="0"/>
              <a:t>Whatever. </a:t>
            </a:r>
            <a:r>
              <a:rPr lang="en-US" b="1" dirty="0"/>
              <a:t>(multiple students talking at once)</a:t>
            </a:r>
            <a:br>
              <a:rPr lang="en-US" b="1" dirty="0"/>
            </a:br>
            <a:r>
              <a:rPr lang="en-US" b="1" dirty="0"/>
              <a:t>[Voiceover] </a:t>
            </a:r>
            <a:r>
              <a:rPr lang="en-US" dirty="0"/>
              <a:t>Oh, come on.</a:t>
            </a:r>
          </a:p>
        </p:txBody>
      </p:sp>
      <p:sp>
        <p:nvSpPr>
          <p:cNvPr id="4" name="Rectangle 3">
            <a:extLst>
              <a:ext uri="{FF2B5EF4-FFF2-40B4-BE49-F238E27FC236}">
                <a16:creationId xmlns:a16="http://schemas.microsoft.com/office/drawing/2014/main" id="{B838C667-F99B-A842-BAC2-11930BB22AD3}"/>
              </a:ext>
            </a:extLst>
          </p:cNvPr>
          <p:cNvSpPr/>
          <p:nvPr/>
        </p:nvSpPr>
        <p:spPr>
          <a:xfrm>
            <a:off x="6094906" y="1919878"/>
            <a:ext cx="6096000" cy="4524315"/>
          </a:xfrm>
          <a:prstGeom prst="rect">
            <a:avLst/>
          </a:prstGeom>
        </p:spPr>
        <p:txBody>
          <a:bodyPr>
            <a:spAutoFit/>
          </a:bodyPr>
          <a:lstStyle/>
          <a:p>
            <a:r>
              <a:rPr lang="en-US" dirty="0"/>
              <a:t>Negative x minus it? </a:t>
            </a:r>
            <a:br>
              <a:rPr lang="en-US" dirty="0"/>
            </a:br>
            <a:r>
              <a:rPr lang="en-US" dirty="0"/>
              <a:t>It's one over, oh wait, oh wait wait wait wait.</a:t>
            </a:r>
            <a:br>
              <a:rPr lang="en-US" dirty="0"/>
            </a:br>
            <a:r>
              <a:rPr lang="en-US" dirty="0"/>
              <a:t> How do we solve for X?</a:t>
            </a:r>
            <a:br>
              <a:rPr lang="en-US" dirty="0"/>
            </a:br>
            <a:r>
              <a:rPr lang="en-US" dirty="0"/>
              <a:t> X is the value of R anyway. X is the value of R.</a:t>
            </a:r>
            <a:br>
              <a:rPr lang="en-US" dirty="0"/>
            </a:br>
            <a:r>
              <a:rPr lang="en-US" dirty="0"/>
              <a:t>What would you do for the one over X? Wouldn't that be the first term?</a:t>
            </a:r>
            <a:br>
              <a:rPr lang="en-US" dirty="0"/>
            </a:br>
            <a:r>
              <a:rPr lang="en-US" dirty="0"/>
              <a:t> X is the value of R .</a:t>
            </a:r>
            <a:br>
              <a:rPr lang="en-US" dirty="0"/>
            </a:br>
            <a:r>
              <a:rPr lang="en-US" dirty="0"/>
              <a:t>What I would suggest you do is, is that you could rewrite this as an expression.</a:t>
            </a:r>
            <a:br>
              <a:rPr lang="en-US" dirty="0"/>
            </a:br>
            <a:r>
              <a:rPr lang="en-US" dirty="0"/>
              <a:t>Oh, as the power ? Oh. Oh, okay okay.</a:t>
            </a:r>
            <a:br>
              <a:rPr lang="en-US" dirty="0"/>
            </a:br>
            <a:r>
              <a:rPr lang="en-US" dirty="0"/>
              <a:t>I used .</a:t>
            </a:r>
            <a:br>
              <a:rPr lang="en-US" dirty="0"/>
            </a:br>
            <a:r>
              <a:rPr lang="en-US" dirty="0"/>
              <a:t> Oh, yeah yeah. All right, yeah I got it. So it's </a:t>
            </a:r>
            <a:r>
              <a:rPr lang="en-US" dirty="0" err="1"/>
              <a:t>gonna</a:t>
            </a:r>
            <a:r>
              <a:rPr lang="en-US" dirty="0"/>
              <a:t> be negative X minus one, okay. Okay, no I got it. So the first, it's </a:t>
            </a:r>
            <a:r>
              <a:rPr lang="en-US" dirty="0" err="1"/>
              <a:t>gonna</a:t>
            </a:r>
            <a:r>
              <a:rPr lang="en-US" dirty="0"/>
              <a:t> be, so what-- </a:t>
            </a:r>
            <a:br>
              <a:rPr lang="en-US" dirty="0"/>
            </a:br>
            <a:r>
              <a:rPr lang="en-US" dirty="0"/>
              <a:t> Whatever. </a:t>
            </a:r>
            <a:br>
              <a:rPr lang="en-US" dirty="0"/>
            </a:br>
            <a:r>
              <a:rPr lang="en-US" dirty="0"/>
              <a:t> Oh, come on.</a:t>
            </a:r>
          </a:p>
        </p:txBody>
      </p:sp>
      <p:sp>
        <p:nvSpPr>
          <p:cNvPr id="5" name="TextBox 4">
            <a:extLst>
              <a:ext uri="{FF2B5EF4-FFF2-40B4-BE49-F238E27FC236}">
                <a16:creationId xmlns:a16="http://schemas.microsoft.com/office/drawing/2014/main" id="{3D9AD0B1-BE24-8947-8923-C2777D0A4835}"/>
              </a:ext>
            </a:extLst>
          </p:cNvPr>
          <p:cNvSpPr txBox="1"/>
          <p:nvPr/>
        </p:nvSpPr>
        <p:spPr>
          <a:xfrm>
            <a:off x="761833" y="1550546"/>
            <a:ext cx="2403543" cy="369332"/>
          </a:xfrm>
          <a:prstGeom prst="rect">
            <a:avLst/>
          </a:prstGeom>
          <a:noFill/>
        </p:spPr>
        <p:txBody>
          <a:bodyPr wrap="none" rtlCol="0">
            <a:spAutoFit/>
          </a:bodyPr>
          <a:lstStyle/>
          <a:p>
            <a:r>
              <a:rPr lang="en-US" b="1" u="sng" dirty="0"/>
              <a:t>Transcriber Annotated</a:t>
            </a:r>
          </a:p>
        </p:txBody>
      </p:sp>
      <p:sp>
        <p:nvSpPr>
          <p:cNvPr id="6" name="TextBox 5">
            <a:extLst>
              <a:ext uri="{FF2B5EF4-FFF2-40B4-BE49-F238E27FC236}">
                <a16:creationId xmlns:a16="http://schemas.microsoft.com/office/drawing/2014/main" id="{3AEFD41D-E350-0345-881D-E8999B8D66B2}"/>
              </a:ext>
            </a:extLst>
          </p:cNvPr>
          <p:cNvSpPr txBox="1"/>
          <p:nvPr/>
        </p:nvSpPr>
        <p:spPr>
          <a:xfrm>
            <a:off x="6979690" y="1550546"/>
            <a:ext cx="3332707" cy="369332"/>
          </a:xfrm>
          <a:prstGeom prst="rect">
            <a:avLst/>
          </a:prstGeom>
          <a:noFill/>
        </p:spPr>
        <p:txBody>
          <a:bodyPr wrap="none" rtlCol="0">
            <a:spAutoFit/>
          </a:bodyPr>
          <a:lstStyle/>
          <a:p>
            <a:r>
              <a:rPr lang="en-US" b="1" u="sng" dirty="0"/>
              <a:t>Transcriber Annotation Removed</a:t>
            </a:r>
          </a:p>
        </p:txBody>
      </p:sp>
    </p:spTree>
    <p:extLst>
      <p:ext uri="{BB962C8B-B14F-4D97-AF65-F5344CB8AC3E}">
        <p14:creationId xmlns:p14="http://schemas.microsoft.com/office/powerpoint/2010/main" val="363297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CAB0DD-1568-DC4A-837A-92900A12518F}"/>
              </a:ext>
            </a:extLst>
          </p:cNvPr>
          <p:cNvSpPr/>
          <p:nvPr/>
        </p:nvSpPr>
        <p:spPr>
          <a:xfrm>
            <a:off x="268941" y="3614137"/>
            <a:ext cx="4948518" cy="1323439"/>
          </a:xfrm>
          <a:prstGeom prst="rect">
            <a:avLst/>
          </a:prstGeom>
        </p:spPr>
        <p:txBody>
          <a:bodyPr wrap="square">
            <a:spAutoFit/>
          </a:bodyPr>
          <a:lstStyle/>
          <a:p>
            <a:r>
              <a:rPr lang="en-US" sz="1600" b="1" u="sng" dirty="0"/>
              <a:t>Index, CaseID, Tag List</a:t>
            </a:r>
          </a:p>
          <a:p>
            <a:r>
              <a:rPr lang="en-US" sz="1600" dirty="0"/>
              <a:t>i189, 1042 [TW08 TW24TW08]</a:t>
            </a:r>
          </a:p>
          <a:p>
            <a:r>
              <a:rPr lang="en-US" sz="1600" dirty="0"/>
              <a:t>index:190 doc:tagdoc_1046 content:TW01 TW08 </a:t>
            </a:r>
          </a:p>
          <a:p>
            <a:r>
              <a:rPr lang="en-US" sz="1600" dirty="0"/>
              <a:t>index:191 doc:tagdoc_1047 content:TW04 TW08 TW18 </a:t>
            </a:r>
          </a:p>
          <a:p>
            <a:r>
              <a:rPr lang="en-US" sz="1600" b="1" dirty="0"/>
              <a:t> </a:t>
            </a:r>
          </a:p>
        </p:txBody>
      </p:sp>
      <p:sp>
        <p:nvSpPr>
          <p:cNvPr id="6" name="Rectangle 5">
            <a:extLst>
              <a:ext uri="{FF2B5EF4-FFF2-40B4-BE49-F238E27FC236}">
                <a16:creationId xmlns:a16="http://schemas.microsoft.com/office/drawing/2014/main" id="{4CD4431C-1E6E-A744-AE90-F557691E61C8}"/>
              </a:ext>
            </a:extLst>
          </p:cNvPr>
          <p:cNvSpPr/>
          <p:nvPr/>
        </p:nvSpPr>
        <p:spPr>
          <a:xfrm>
            <a:off x="268941" y="4929760"/>
            <a:ext cx="4177553" cy="1077218"/>
          </a:xfrm>
          <a:prstGeom prst="rect">
            <a:avLst/>
          </a:prstGeom>
        </p:spPr>
        <p:txBody>
          <a:bodyPr wrap="square">
            <a:spAutoFit/>
          </a:bodyPr>
          <a:lstStyle/>
          <a:p>
            <a:r>
              <a:rPr lang="en-US" sz="1600" b="1" u="sng" dirty="0" err="1"/>
              <a:t>Index</a:t>
            </a:r>
            <a:r>
              <a:rPr lang="en-US" sz="1600" u="sng" dirty="0" err="1"/>
              <a:t>,</a:t>
            </a:r>
            <a:r>
              <a:rPr lang="en-US" sz="1600" b="1" u="sng" dirty="0" err="1"/>
              <a:t>CaseID</a:t>
            </a:r>
            <a:r>
              <a:rPr lang="en-US" sz="1600" u="sng" dirty="0" err="1"/>
              <a:t>,</a:t>
            </a:r>
            <a:r>
              <a:rPr lang="en-US" sz="1600" b="1" u="sng" dirty="0" err="1"/>
              <a:t>Filename</a:t>
            </a:r>
            <a:br>
              <a:rPr lang="en-US" sz="1600" b="1" dirty="0"/>
            </a:br>
            <a:r>
              <a:rPr lang="en-US" sz="1600" dirty="0"/>
              <a:t>0,118,Copy of 118 GEN MC 118edited.srt.txt</a:t>
            </a:r>
          </a:p>
          <a:p>
            <a:r>
              <a:rPr lang="en-US" sz="1600" dirty="0"/>
              <a:t>1,014 ,Copy of 014B LMECYA014B.srt.txt</a:t>
            </a:r>
            <a:br>
              <a:rPr lang="en-US" sz="1600" dirty="0"/>
            </a:br>
            <a:r>
              <a:rPr lang="en-US" sz="1600" dirty="0"/>
              <a:t>2,285 ,Copy of 285B SCI EA 285 B </a:t>
            </a:r>
            <a:r>
              <a:rPr lang="en-US" sz="1600" dirty="0" err="1"/>
              <a:t>edited.srt.txt</a:t>
            </a:r>
            <a:endParaRPr lang="en-US" sz="1600" dirty="0"/>
          </a:p>
        </p:txBody>
      </p:sp>
      <p:sp>
        <p:nvSpPr>
          <p:cNvPr id="7" name="Rectangle 6">
            <a:extLst>
              <a:ext uri="{FF2B5EF4-FFF2-40B4-BE49-F238E27FC236}">
                <a16:creationId xmlns:a16="http://schemas.microsoft.com/office/drawing/2014/main" id="{0F03EEE8-81FB-6340-9A87-74E43447892D}"/>
              </a:ext>
            </a:extLst>
          </p:cNvPr>
          <p:cNvSpPr/>
          <p:nvPr/>
        </p:nvSpPr>
        <p:spPr>
          <a:xfrm>
            <a:off x="5051612" y="1224706"/>
            <a:ext cx="6436659" cy="1077218"/>
          </a:xfrm>
          <a:prstGeom prst="rect">
            <a:avLst/>
          </a:prstGeom>
        </p:spPr>
        <p:txBody>
          <a:bodyPr wrap="square">
            <a:spAutoFit/>
          </a:bodyPr>
          <a:lstStyle/>
          <a:p>
            <a:r>
              <a:rPr lang="en-US" sz="1600" b="1" u="sng" dirty="0">
                <a:solidFill>
                  <a:srgbClr val="008000"/>
                </a:solidFill>
              </a:rPr>
              <a:t>CASE_ID</a:t>
            </a:r>
            <a:r>
              <a:rPr lang="en-US" sz="1600" u="sng" dirty="0"/>
              <a:t>,</a:t>
            </a:r>
            <a:r>
              <a:rPr lang="en-US" sz="1600" b="1" u="sng" dirty="0">
                <a:solidFill>
                  <a:srgbClr val="008000"/>
                </a:solidFill>
              </a:rPr>
              <a:t>VIDEO_SEGMENT_DATA</a:t>
            </a:r>
            <a:r>
              <a:rPr lang="en-US" sz="1600" u="sng" dirty="0"/>
              <a:t>,</a:t>
            </a:r>
            <a:r>
              <a:rPr lang="en-US" sz="1600" b="1" u="sng" dirty="0">
                <a:solidFill>
                  <a:srgbClr val="008000"/>
                </a:solidFill>
              </a:rPr>
              <a:t>IM_SEGMENT_DATA</a:t>
            </a:r>
            <a:r>
              <a:rPr lang="en-US" sz="1600" u="sng" dirty="0"/>
              <a:t>,</a:t>
            </a:r>
            <a:r>
              <a:rPr lang="en-US" sz="1600" b="1" u="sng" dirty="0">
                <a:solidFill>
                  <a:srgbClr val="008000"/>
                </a:solidFill>
              </a:rPr>
              <a:t>FRAMEWORK_TAG</a:t>
            </a:r>
            <a:r>
              <a:rPr lang="en-US" sz="1600" u="sng" dirty="0"/>
              <a:t>,</a:t>
            </a:r>
            <a:r>
              <a:rPr lang="en-US" sz="1600" b="1" u="sng" dirty="0">
                <a:solidFill>
                  <a:srgbClr val="008000"/>
                </a:solidFill>
              </a:rPr>
              <a:t>RATIONALE</a:t>
            </a:r>
            <a:r>
              <a:rPr lang="en-US" sz="1600" u="sng" dirty="0"/>
              <a:t>,</a:t>
            </a:r>
            <a:r>
              <a:rPr lang="en-US" sz="1600" b="1" u="sng" dirty="0">
                <a:solidFill>
                  <a:srgbClr val="008000"/>
                </a:solidFill>
              </a:rPr>
              <a:t>SELECTED_TEXT</a:t>
            </a:r>
            <a:br>
              <a:rPr lang="en-US" sz="1600" b="1" dirty="0">
                <a:solidFill>
                  <a:srgbClr val="008000"/>
                </a:solidFill>
              </a:rPr>
            </a:br>
            <a:r>
              <a:rPr lang="en-US" sz="1600" b="1" dirty="0">
                <a:solidFill>
                  <a:srgbClr val="008000"/>
                </a:solidFill>
              </a:rPr>
              <a:t>1</a:t>
            </a:r>
            <a:r>
              <a:rPr lang="en-US" sz="1600" dirty="0"/>
              <a:t>,</a:t>
            </a:r>
            <a:r>
              <a:rPr lang="en-US" sz="1600" b="1" dirty="0">
                <a:solidFill>
                  <a:srgbClr val="008000"/>
                </a:solidFill>
              </a:rPr>
              <a:t>1_k4pzz8nn:00\:00:14\:04:False</a:t>
            </a:r>
            <a:r>
              <a:rPr lang="en-US" sz="1600" dirty="0"/>
              <a:t>,,</a:t>
            </a:r>
            <a:r>
              <a:rPr lang="en-US" sz="1600" b="1" dirty="0">
                <a:solidFill>
                  <a:srgbClr val="008000"/>
                </a:solidFill>
              </a:rPr>
              <a:t>TW08</a:t>
            </a:r>
            <a:r>
              <a:rPr lang="en-US" sz="1600" dirty="0"/>
              <a:t>,</a:t>
            </a:r>
            <a:r>
              <a:rPr lang="en-US" sz="1600" b="1" dirty="0">
                <a:solidFill>
                  <a:srgbClr val="008000"/>
                </a:solidFill>
              </a:rPr>
              <a:t>ERROR: NO RATIONALE</a:t>
            </a:r>
            <a:r>
              <a:rPr lang="en-US" sz="1600" dirty="0"/>
              <a:t>,</a:t>
            </a:r>
            <a:br>
              <a:rPr lang="en-US" sz="1600" dirty="0"/>
            </a:br>
            <a:r>
              <a:rPr lang="en-US" sz="1600" b="1" dirty="0">
                <a:solidFill>
                  <a:srgbClr val="008000"/>
                </a:solidFill>
              </a:rPr>
              <a:t>1</a:t>
            </a:r>
            <a:r>
              <a:rPr lang="en-US" sz="1600" dirty="0"/>
              <a:t>,</a:t>
            </a:r>
            <a:r>
              <a:rPr lang="en-US" sz="1600" b="1" dirty="0">
                <a:solidFill>
                  <a:srgbClr val="008000"/>
                </a:solidFill>
              </a:rPr>
              <a:t>1_k4pzz8nn:00\:00:15\:00:False</a:t>
            </a:r>
            <a:r>
              <a:rPr lang="en-US" sz="1600" dirty="0"/>
              <a:t>,,</a:t>
            </a:r>
            <a:r>
              <a:rPr lang="en-US" sz="1600" b="1" dirty="0">
                <a:solidFill>
                  <a:srgbClr val="008000"/>
                </a:solidFill>
              </a:rPr>
              <a:t>TW02</a:t>
            </a:r>
            <a:r>
              <a:rPr lang="en-US" sz="1600" dirty="0"/>
              <a:t>,</a:t>
            </a:r>
            <a:r>
              <a:rPr lang="en-US" sz="1600" b="1" dirty="0">
                <a:solidFill>
                  <a:srgbClr val="008000"/>
                </a:solidFill>
              </a:rPr>
              <a:t>ERROR: NO RATIONALE</a:t>
            </a:r>
            <a:endParaRPr lang="en-US" sz="1600" dirty="0"/>
          </a:p>
        </p:txBody>
      </p:sp>
      <p:sp>
        <p:nvSpPr>
          <p:cNvPr id="8" name="Rectangle 7">
            <a:extLst>
              <a:ext uri="{FF2B5EF4-FFF2-40B4-BE49-F238E27FC236}">
                <a16:creationId xmlns:a16="http://schemas.microsoft.com/office/drawing/2014/main" id="{A09854DA-4757-8546-8B77-AFAB339A32EC}"/>
              </a:ext>
            </a:extLst>
          </p:cNvPr>
          <p:cNvSpPr/>
          <p:nvPr/>
        </p:nvSpPr>
        <p:spPr>
          <a:xfrm>
            <a:off x="268941" y="1224706"/>
            <a:ext cx="3406588" cy="2308324"/>
          </a:xfrm>
          <a:prstGeom prst="rect">
            <a:avLst/>
          </a:prstGeom>
        </p:spPr>
        <p:txBody>
          <a:bodyPr wrap="square">
            <a:spAutoFit/>
          </a:bodyPr>
          <a:lstStyle/>
          <a:p>
            <a:r>
              <a:rPr lang="en-US" sz="1600" b="1" u="sng" dirty="0" err="1">
                <a:solidFill>
                  <a:schemeClr val="accent6">
                    <a:lumMod val="75000"/>
                  </a:schemeClr>
                </a:solidFill>
              </a:rPr>
              <a:t>SubRip</a:t>
            </a:r>
            <a:r>
              <a:rPr lang="en-US" sz="1600" b="1" u="sng" dirty="0">
                <a:solidFill>
                  <a:schemeClr val="accent6">
                    <a:lumMod val="75000"/>
                  </a:schemeClr>
                </a:solidFill>
              </a:rPr>
              <a:t> File</a:t>
            </a:r>
            <a:br>
              <a:rPr lang="en-US" sz="1600" b="1" dirty="0">
                <a:solidFill>
                  <a:schemeClr val="accent6">
                    <a:lumMod val="75000"/>
                  </a:schemeClr>
                </a:solidFill>
              </a:rPr>
            </a:br>
            <a:r>
              <a:rPr lang="en-US" sz="1600" b="1" dirty="0">
                <a:solidFill>
                  <a:schemeClr val="accent6">
                    <a:lumMod val="75000"/>
                  </a:schemeClr>
                </a:solidFill>
              </a:rPr>
              <a:t>1</a:t>
            </a:r>
          </a:p>
          <a:p>
            <a:r>
              <a:rPr lang="en-US" sz="1600" b="1" dirty="0">
                <a:solidFill>
                  <a:schemeClr val="accent6">
                    <a:lumMod val="75000"/>
                  </a:schemeClr>
                </a:solidFill>
              </a:rPr>
              <a:t>00:00:00,000 --&gt; 00:00:04,180</a:t>
            </a:r>
            <a:br>
              <a:rPr lang="en-US" sz="1600" b="1" dirty="0">
                <a:solidFill>
                  <a:schemeClr val="accent6">
                    <a:lumMod val="75000"/>
                  </a:schemeClr>
                </a:solidFill>
              </a:rPr>
            </a:br>
            <a:r>
              <a:rPr lang="en-US" sz="1600" b="1" dirty="0">
                <a:solidFill>
                  <a:schemeClr val="accent6">
                    <a:lumMod val="75000"/>
                  </a:schemeClr>
                </a:solidFill>
              </a:rPr>
              <a:t>- Okay, I can see two</a:t>
            </a:r>
            <a:br>
              <a:rPr lang="en-US" sz="1600" b="1" dirty="0">
                <a:solidFill>
                  <a:schemeClr val="accent6">
                    <a:lumMod val="75000"/>
                  </a:schemeClr>
                </a:solidFill>
              </a:rPr>
            </a:br>
            <a:r>
              <a:rPr lang="en-US" sz="1600" b="1" dirty="0">
                <a:solidFill>
                  <a:schemeClr val="accent6">
                    <a:lumMod val="75000"/>
                  </a:schemeClr>
                </a:solidFill>
              </a:rPr>
              <a:t>2</a:t>
            </a:r>
            <a:br>
              <a:rPr lang="en-US" sz="1600" b="1" dirty="0">
                <a:solidFill>
                  <a:schemeClr val="accent6">
                    <a:lumMod val="75000"/>
                  </a:schemeClr>
                </a:solidFill>
              </a:rPr>
            </a:br>
            <a:r>
              <a:rPr lang="en-US" sz="1600" b="1" dirty="0">
                <a:solidFill>
                  <a:schemeClr val="accent6">
                    <a:lumMod val="75000"/>
                  </a:schemeClr>
                </a:solidFill>
              </a:rPr>
              <a:t>00:00:04,360 --&gt; 00:00:05,090</a:t>
            </a:r>
            <a:br>
              <a:rPr lang="en-US" sz="1600" b="1" dirty="0">
                <a:solidFill>
                  <a:schemeClr val="accent6">
                    <a:lumMod val="75000"/>
                  </a:schemeClr>
                </a:solidFill>
              </a:rPr>
            </a:br>
            <a:r>
              <a:rPr lang="en-US" sz="1600" b="1" dirty="0">
                <a:solidFill>
                  <a:schemeClr val="accent6">
                    <a:lumMod val="75000"/>
                  </a:schemeClr>
                </a:solidFill>
              </a:rPr>
              <a:t>[inaudible]</a:t>
            </a:r>
            <a:br>
              <a:rPr lang="en-US" sz="1600" b="1" dirty="0">
                <a:solidFill>
                  <a:schemeClr val="accent6">
                    <a:lumMod val="75000"/>
                  </a:schemeClr>
                </a:solidFill>
              </a:rPr>
            </a:br>
            <a:r>
              <a:rPr lang="en-US" sz="1600" b="1" dirty="0">
                <a:solidFill>
                  <a:schemeClr val="accent6">
                    <a:lumMod val="75000"/>
                  </a:schemeClr>
                </a:solidFill>
              </a:rPr>
              <a:t>in here...</a:t>
            </a:r>
            <a:br>
              <a:rPr lang="en-US" sz="1600" b="1" dirty="0">
                <a:solidFill>
                  <a:schemeClr val="accent6">
                    <a:lumMod val="75000"/>
                  </a:schemeClr>
                </a:solidFill>
              </a:rPr>
            </a:br>
            <a:endParaRPr lang="en-US" sz="1600" dirty="0"/>
          </a:p>
        </p:txBody>
      </p:sp>
      <p:sp>
        <p:nvSpPr>
          <p:cNvPr id="9" name="Rectangle 8">
            <a:extLst>
              <a:ext uri="{FF2B5EF4-FFF2-40B4-BE49-F238E27FC236}">
                <a16:creationId xmlns:a16="http://schemas.microsoft.com/office/drawing/2014/main" id="{28B7F3CF-F2F4-3B4B-B495-0EA319E0073F}"/>
              </a:ext>
            </a:extLst>
          </p:cNvPr>
          <p:cNvSpPr/>
          <p:nvPr/>
        </p:nvSpPr>
        <p:spPr>
          <a:xfrm>
            <a:off x="7377953" y="2232084"/>
            <a:ext cx="4301067" cy="4524315"/>
          </a:xfrm>
          <a:prstGeom prst="rect">
            <a:avLst/>
          </a:prstGeom>
        </p:spPr>
        <p:txBody>
          <a:bodyPr wrap="square">
            <a:spAutoFit/>
          </a:bodyPr>
          <a:lstStyle/>
          <a:p>
            <a:r>
              <a:rPr lang="en-US" sz="1600" b="1" u="sng" dirty="0"/>
              <a:t>De-annotated Transcript</a:t>
            </a:r>
          </a:p>
          <a:p>
            <a:r>
              <a:rPr lang="en-US" sz="1600" dirty="0"/>
              <a:t>Negative x minus it? </a:t>
            </a:r>
            <a:br>
              <a:rPr lang="en-US" sz="1600" dirty="0"/>
            </a:br>
            <a:r>
              <a:rPr lang="en-US" sz="1600" dirty="0"/>
              <a:t>It's one over, oh wait, oh wait wait wait wait.</a:t>
            </a:r>
            <a:br>
              <a:rPr lang="en-US" sz="1600" dirty="0"/>
            </a:br>
            <a:r>
              <a:rPr lang="en-US" sz="1600" dirty="0"/>
              <a:t> How do we solve for X?</a:t>
            </a:r>
            <a:br>
              <a:rPr lang="en-US" sz="1600" dirty="0"/>
            </a:br>
            <a:r>
              <a:rPr lang="en-US" sz="1600" dirty="0"/>
              <a:t> X is the value of R anyway. X is the value of R.</a:t>
            </a:r>
            <a:br>
              <a:rPr lang="en-US" sz="1600" dirty="0"/>
            </a:br>
            <a:r>
              <a:rPr lang="en-US" sz="1600" dirty="0"/>
              <a:t>What would you do for the one over X?</a:t>
            </a:r>
          </a:p>
          <a:p>
            <a:r>
              <a:rPr lang="en-US" sz="1600" dirty="0"/>
              <a:t>        Wouldn't that be the first term?</a:t>
            </a:r>
            <a:br>
              <a:rPr lang="en-US" sz="1600" dirty="0"/>
            </a:br>
            <a:r>
              <a:rPr lang="en-US" sz="1600" dirty="0"/>
              <a:t> X is the value of R .</a:t>
            </a:r>
            <a:br>
              <a:rPr lang="en-US" sz="1600" dirty="0"/>
            </a:br>
            <a:r>
              <a:rPr lang="en-US" sz="1600" dirty="0"/>
              <a:t>What I would suggest you do is, is that you could </a:t>
            </a:r>
          </a:p>
          <a:p>
            <a:r>
              <a:rPr lang="en-US" sz="1600" dirty="0"/>
              <a:t>         rewrite this as an expression.</a:t>
            </a:r>
            <a:br>
              <a:rPr lang="en-US" sz="1600" dirty="0"/>
            </a:br>
            <a:r>
              <a:rPr lang="en-US" sz="1600" dirty="0"/>
              <a:t>Oh, as the power ? Oh. Oh, okay okay.</a:t>
            </a:r>
            <a:br>
              <a:rPr lang="en-US" sz="1600" dirty="0"/>
            </a:br>
            <a:r>
              <a:rPr lang="en-US" sz="1600" dirty="0"/>
              <a:t>I used .</a:t>
            </a:r>
            <a:br>
              <a:rPr lang="en-US" sz="1600" dirty="0"/>
            </a:br>
            <a:r>
              <a:rPr lang="en-US" sz="1600" dirty="0"/>
              <a:t> Oh, yeah yeah. All right, yeah I got it.</a:t>
            </a:r>
          </a:p>
          <a:p>
            <a:r>
              <a:rPr lang="en-US" sz="1600" dirty="0"/>
              <a:t>        So it's </a:t>
            </a:r>
            <a:r>
              <a:rPr lang="en-US" sz="1600" dirty="0" err="1"/>
              <a:t>gonna</a:t>
            </a:r>
            <a:r>
              <a:rPr lang="en-US" sz="1600" dirty="0"/>
              <a:t> be negative X minus one, okay. </a:t>
            </a:r>
          </a:p>
          <a:p>
            <a:r>
              <a:rPr lang="en-US" sz="1600" dirty="0"/>
              <a:t>        Okay, no I got it. So the first, it's </a:t>
            </a:r>
            <a:r>
              <a:rPr lang="en-US" sz="1600" dirty="0" err="1"/>
              <a:t>gonna</a:t>
            </a:r>
            <a:r>
              <a:rPr lang="en-US" sz="1600" dirty="0"/>
              <a:t> be, so what-- </a:t>
            </a:r>
            <a:br>
              <a:rPr lang="en-US" sz="1600" dirty="0"/>
            </a:br>
            <a:r>
              <a:rPr lang="en-US" sz="1600" dirty="0"/>
              <a:t> Whatever. </a:t>
            </a:r>
            <a:br>
              <a:rPr lang="en-US" sz="1600" dirty="0"/>
            </a:br>
            <a:r>
              <a:rPr lang="en-US" sz="1600" dirty="0"/>
              <a:t> Oh, come on.</a:t>
            </a:r>
          </a:p>
        </p:txBody>
      </p:sp>
      <p:sp>
        <p:nvSpPr>
          <p:cNvPr id="12" name="Rectangle 11">
            <a:extLst>
              <a:ext uri="{FF2B5EF4-FFF2-40B4-BE49-F238E27FC236}">
                <a16:creationId xmlns:a16="http://schemas.microsoft.com/office/drawing/2014/main" id="{1D28D229-3C9D-334F-8CA8-FEFF31900B48}"/>
              </a:ext>
            </a:extLst>
          </p:cNvPr>
          <p:cNvSpPr/>
          <p:nvPr/>
        </p:nvSpPr>
        <p:spPr>
          <a:xfrm>
            <a:off x="5051612" y="2232083"/>
            <a:ext cx="2492187" cy="4524315"/>
          </a:xfrm>
          <a:prstGeom prst="rect">
            <a:avLst/>
          </a:prstGeom>
        </p:spPr>
        <p:txBody>
          <a:bodyPr wrap="square">
            <a:spAutoFit/>
          </a:bodyPr>
          <a:lstStyle/>
          <a:p>
            <a:r>
              <a:rPr lang="en-US" sz="1600" b="1" u="sng" dirty="0"/>
              <a:t>Annotation Vector</a:t>
            </a:r>
          </a:p>
          <a:p>
            <a:r>
              <a:rPr lang="en-US" sz="1600" dirty="0"/>
              <a:t>[muffled speaking]</a:t>
            </a:r>
            <a:br>
              <a:rPr lang="en-US" sz="1600" dirty="0"/>
            </a:br>
            <a:r>
              <a:rPr lang="en-US" sz="1600" dirty="0"/>
              <a:t>[ ]</a:t>
            </a:r>
            <a:br>
              <a:rPr lang="en-US" sz="1600" dirty="0"/>
            </a:br>
            <a:r>
              <a:rPr lang="en-US" sz="1600" dirty="0"/>
              <a:t>[Voiceover] </a:t>
            </a:r>
            <a:br>
              <a:rPr lang="en-US" sz="1600" dirty="0"/>
            </a:br>
            <a:r>
              <a:rPr lang="en-US" sz="1600" dirty="0"/>
              <a:t>[Voiceover] </a:t>
            </a:r>
            <a:br>
              <a:rPr lang="en-US" sz="1600" dirty="0"/>
            </a:br>
            <a:r>
              <a:rPr lang="en-US" sz="1600" dirty="0"/>
              <a:t>[ ]</a:t>
            </a:r>
            <a:br>
              <a:rPr lang="en-US" sz="1600" dirty="0"/>
            </a:br>
            <a:r>
              <a:rPr lang="en-US" sz="1600" dirty="0"/>
              <a:t>[Voiceover,</a:t>
            </a:r>
          </a:p>
          <a:p>
            <a:r>
              <a:rPr lang="en-US" sz="1600" dirty="0"/>
              <a:t>       (speech drowned out).</a:t>
            </a:r>
            <a:br>
              <a:rPr lang="en-US" sz="1600" dirty="0"/>
            </a:br>
            <a:r>
              <a:rPr lang="en-US" sz="1600" dirty="0"/>
              <a:t>[].</a:t>
            </a:r>
            <a:br>
              <a:rPr lang="en-US" sz="1600" dirty="0"/>
            </a:br>
            <a:br>
              <a:rPr lang="en-US" sz="1600" dirty="0"/>
            </a:br>
            <a:r>
              <a:rPr lang="en-US" sz="1600" dirty="0"/>
              <a:t> (inaudible).</a:t>
            </a:r>
            <a:br>
              <a:rPr lang="en-US" sz="1600" dirty="0"/>
            </a:br>
            <a:r>
              <a:rPr lang="en-US" sz="1600" dirty="0"/>
              <a:t> (inaudible).</a:t>
            </a:r>
          </a:p>
          <a:p>
            <a:r>
              <a:rPr lang="en-US" sz="1600" dirty="0"/>
              <a:t>[Voiceover]</a:t>
            </a:r>
          </a:p>
          <a:p>
            <a:r>
              <a:rPr lang="en-US" sz="1600" dirty="0"/>
              <a:t>(coughing over talking)</a:t>
            </a:r>
            <a:br>
              <a:rPr lang="en-US" sz="1600" dirty="0"/>
            </a:br>
            <a:r>
              <a:rPr lang="en-US" sz="1600" dirty="0"/>
              <a:t>[</a:t>
            </a:r>
          </a:p>
          <a:p>
            <a:endParaRPr lang="en-US" sz="1600" dirty="0"/>
          </a:p>
          <a:p>
            <a:r>
              <a:rPr lang="en-US" sz="1600" dirty="0"/>
              <a:t> [Voiceover[ [Multiple]</a:t>
            </a:r>
            <a:br>
              <a:rPr lang="en-US" sz="1600" dirty="0"/>
            </a:br>
            <a:r>
              <a:rPr lang="en-US" sz="1600" dirty="0"/>
              <a:t>[Voiceover] </a:t>
            </a:r>
          </a:p>
        </p:txBody>
      </p:sp>
      <p:cxnSp>
        <p:nvCxnSpPr>
          <p:cNvPr id="17" name="Straight Connector 16">
            <a:extLst>
              <a:ext uri="{FF2B5EF4-FFF2-40B4-BE49-F238E27FC236}">
                <a16:creationId xmlns:a16="http://schemas.microsoft.com/office/drawing/2014/main" id="{00FDE549-73D3-A844-9D78-B89FB2124BF8}"/>
              </a:ext>
            </a:extLst>
          </p:cNvPr>
          <p:cNvCxnSpPr>
            <a:cxnSpLocks/>
          </p:cNvCxnSpPr>
          <p:nvPr/>
        </p:nvCxnSpPr>
        <p:spPr>
          <a:xfrm>
            <a:off x="4978400" y="1224706"/>
            <a:ext cx="0" cy="5531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989D89-59D3-1542-B5A0-0E03159FFD35}"/>
              </a:ext>
            </a:extLst>
          </p:cNvPr>
          <p:cNvCxnSpPr/>
          <p:nvPr/>
        </p:nvCxnSpPr>
        <p:spPr>
          <a:xfrm flipH="1">
            <a:off x="141897" y="3429000"/>
            <a:ext cx="47826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D17961-B407-E548-BD81-9B6B1D12952B}"/>
              </a:ext>
            </a:extLst>
          </p:cNvPr>
          <p:cNvCxnSpPr>
            <a:cxnSpLocks/>
          </p:cNvCxnSpPr>
          <p:nvPr/>
        </p:nvCxnSpPr>
        <p:spPr>
          <a:xfrm flipH="1">
            <a:off x="4966947" y="2241736"/>
            <a:ext cx="478267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Table 12">
            <a:extLst>
              <a:ext uri="{FF2B5EF4-FFF2-40B4-BE49-F238E27FC236}">
                <a16:creationId xmlns:a16="http://schemas.microsoft.com/office/drawing/2014/main" id="{C57889A0-9AA5-144E-8139-5830788B3EE4}"/>
              </a:ext>
            </a:extLst>
          </p:cNvPr>
          <p:cNvGraphicFramePr>
            <a:graphicFrameLocks noGrp="1"/>
          </p:cNvGraphicFramePr>
          <p:nvPr>
            <p:extLst>
              <p:ext uri="{D42A27DB-BD31-4B8C-83A1-F6EECF244321}">
                <p14:modId xmlns:p14="http://schemas.microsoft.com/office/powerpoint/2010/main" val="2392524614"/>
              </p:ext>
            </p:extLst>
          </p:nvPr>
        </p:nvGraphicFramePr>
        <p:xfrm>
          <a:off x="286869" y="88345"/>
          <a:ext cx="11618259" cy="1074956"/>
        </p:xfrm>
        <a:graphic>
          <a:graphicData uri="http://schemas.openxmlformats.org/drawingml/2006/table">
            <a:tbl>
              <a:tblPr/>
              <a:tblGrid>
                <a:gridCol w="783152">
                  <a:extLst>
                    <a:ext uri="{9D8B030D-6E8A-4147-A177-3AD203B41FA5}">
                      <a16:colId xmlns:a16="http://schemas.microsoft.com/office/drawing/2014/main" val="2722148002"/>
                    </a:ext>
                  </a:extLst>
                </a:gridCol>
                <a:gridCol w="2151418">
                  <a:extLst>
                    <a:ext uri="{9D8B030D-6E8A-4147-A177-3AD203B41FA5}">
                      <a16:colId xmlns:a16="http://schemas.microsoft.com/office/drawing/2014/main" val="3895254033"/>
                    </a:ext>
                  </a:extLst>
                </a:gridCol>
                <a:gridCol w="3720723">
                  <a:extLst>
                    <a:ext uri="{9D8B030D-6E8A-4147-A177-3AD203B41FA5}">
                      <a16:colId xmlns:a16="http://schemas.microsoft.com/office/drawing/2014/main" val="386341731"/>
                    </a:ext>
                  </a:extLst>
                </a:gridCol>
                <a:gridCol w="1539299">
                  <a:extLst>
                    <a:ext uri="{9D8B030D-6E8A-4147-A177-3AD203B41FA5}">
                      <a16:colId xmlns:a16="http://schemas.microsoft.com/office/drawing/2014/main" val="1220455195"/>
                    </a:ext>
                  </a:extLst>
                </a:gridCol>
                <a:gridCol w="1704332">
                  <a:extLst>
                    <a:ext uri="{9D8B030D-6E8A-4147-A177-3AD203B41FA5}">
                      <a16:colId xmlns:a16="http://schemas.microsoft.com/office/drawing/2014/main" val="220492821"/>
                    </a:ext>
                  </a:extLst>
                </a:gridCol>
                <a:gridCol w="1719335">
                  <a:extLst>
                    <a:ext uri="{9D8B030D-6E8A-4147-A177-3AD203B41FA5}">
                      <a16:colId xmlns:a16="http://schemas.microsoft.com/office/drawing/2014/main" val="1491588154"/>
                    </a:ext>
                  </a:extLst>
                </a:gridCol>
              </a:tblGrid>
              <a:tr h="284199">
                <a:tc>
                  <a:txBody>
                    <a:bodyPr/>
                    <a:lstStyle/>
                    <a:p>
                      <a:pPr algn="l" fontAlgn="b"/>
                      <a:r>
                        <a:rPr lang="en-US" sz="1400" b="1" i="0" u="none" strike="noStrike" dirty="0">
                          <a:solidFill>
                            <a:srgbClr val="000000"/>
                          </a:solidFill>
                          <a:effectLst/>
                          <a:latin typeface="Calibri" panose="020F0502020204030204" pitchFamily="34" charset="0"/>
                        </a:rPr>
                        <a:t>TW01</a:t>
                      </a:r>
                    </a:p>
                  </a:txBody>
                  <a:tcPr marL="8156" marR="8156" marT="8156"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Whole class format</a:t>
                      </a:r>
                    </a:p>
                  </a:txBody>
                  <a:tcPr marL="8156" marR="8156" marT="8156"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The entire class is talking, listening, or working together. Students are not divided into groups or working independently.</a:t>
                      </a:r>
                    </a:p>
                  </a:txBody>
                  <a:tcPr marL="8156" marR="8156" marT="8156"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General Teacher Practice</a:t>
                      </a:r>
                    </a:p>
                  </a:txBody>
                  <a:tcPr marL="8156" marR="8156" marT="8156"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1112083937"/>
                  </a:ext>
                </a:extLst>
              </a:tr>
            </a:tbl>
          </a:graphicData>
        </a:graphic>
      </p:graphicFrame>
      <p:cxnSp>
        <p:nvCxnSpPr>
          <p:cNvPr id="14" name="Straight Connector 13">
            <a:extLst>
              <a:ext uri="{FF2B5EF4-FFF2-40B4-BE49-F238E27FC236}">
                <a16:creationId xmlns:a16="http://schemas.microsoft.com/office/drawing/2014/main" id="{539210B4-9131-BC47-89FC-7F29EBEBCD59}"/>
              </a:ext>
            </a:extLst>
          </p:cNvPr>
          <p:cNvCxnSpPr>
            <a:cxnSpLocks/>
          </p:cNvCxnSpPr>
          <p:nvPr/>
        </p:nvCxnSpPr>
        <p:spPr>
          <a:xfrm flipH="1">
            <a:off x="318816" y="1229801"/>
            <a:ext cx="1141007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82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CD7E-4786-BE41-B9F8-FA07B0CE7EDF}"/>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BEB9FE90-DC34-4744-BC23-176C0757CF98}"/>
              </a:ext>
            </a:extLst>
          </p:cNvPr>
          <p:cNvSpPr/>
          <p:nvPr/>
        </p:nvSpPr>
        <p:spPr>
          <a:xfrm>
            <a:off x="1308848" y="2136461"/>
            <a:ext cx="2492187" cy="4278094"/>
          </a:xfrm>
          <a:prstGeom prst="rect">
            <a:avLst/>
          </a:prstGeom>
        </p:spPr>
        <p:txBody>
          <a:bodyPr wrap="square">
            <a:spAutoFit/>
          </a:bodyPr>
          <a:lstStyle/>
          <a:p>
            <a:r>
              <a:rPr lang="en-US" sz="1600" b="1" dirty="0"/>
              <a:t>(muffled speaking)</a:t>
            </a:r>
            <a:br>
              <a:rPr lang="en-US" sz="1600" b="1" dirty="0"/>
            </a:br>
            <a:r>
              <a:rPr lang="en-US" sz="1600" b="1" dirty="0"/>
              <a:t>[ ]</a:t>
            </a:r>
            <a:br>
              <a:rPr lang="en-US" sz="1600" b="1" dirty="0"/>
            </a:br>
            <a:r>
              <a:rPr lang="en-US" sz="1600" b="1" dirty="0"/>
              <a:t>[Voiceover] </a:t>
            </a:r>
            <a:br>
              <a:rPr lang="en-US" sz="1600" b="1" dirty="0"/>
            </a:br>
            <a:r>
              <a:rPr lang="en-US" sz="1600" b="1" dirty="0"/>
              <a:t>[Voiceover] </a:t>
            </a:r>
            <a:br>
              <a:rPr lang="en-US" sz="1600" b="1" dirty="0"/>
            </a:br>
            <a:r>
              <a:rPr lang="en-US" sz="1600" b="1" dirty="0"/>
              <a:t>[ ]</a:t>
            </a:r>
            <a:br>
              <a:rPr lang="en-US" sz="1600" b="1" dirty="0"/>
            </a:br>
            <a:r>
              <a:rPr lang="en-US" sz="1600" b="1" dirty="0"/>
              <a:t>[Voiceover,</a:t>
            </a:r>
          </a:p>
          <a:p>
            <a:r>
              <a:rPr lang="en-US" sz="1600" b="1" dirty="0"/>
              <a:t>       (speech drowned out).</a:t>
            </a:r>
            <a:br>
              <a:rPr lang="en-US" sz="1600" b="1" dirty="0"/>
            </a:br>
            <a:r>
              <a:rPr lang="en-US" sz="1600" b="1" dirty="0"/>
              <a:t>[].</a:t>
            </a:r>
            <a:br>
              <a:rPr lang="en-US" sz="1600" b="1" dirty="0"/>
            </a:br>
            <a:r>
              <a:rPr lang="en-US" sz="1600" b="1" dirty="0"/>
              <a:t>(inaudible</a:t>
            </a:r>
            <a:br>
              <a:rPr lang="en-US" sz="1600" b="1" dirty="0"/>
            </a:br>
            <a:r>
              <a:rPr lang="en-US" sz="1600" b="1" dirty="0"/>
              <a:t> (inaudible).</a:t>
            </a:r>
            <a:br>
              <a:rPr lang="en-US" sz="1600" b="1" dirty="0"/>
            </a:br>
            <a:r>
              <a:rPr lang="en-US" sz="1600" b="1" dirty="0"/>
              <a:t>[Voiceover] </a:t>
            </a:r>
          </a:p>
          <a:p>
            <a:r>
              <a:rPr lang="en-US" sz="1600" b="1" dirty="0"/>
              <a:t>[]</a:t>
            </a:r>
          </a:p>
          <a:p>
            <a:r>
              <a:rPr lang="en-US" sz="1600" b="1" dirty="0"/>
              <a:t>(coughing over talking)</a:t>
            </a:r>
            <a:br>
              <a:rPr lang="en-US" sz="1600" b="1" dirty="0"/>
            </a:br>
            <a:r>
              <a:rPr lang="en-US" sz="1600" b="1" dirty="0"/>
              <a:t>[Voiceover] </a:t>
            </a:r>
          </a:p>
          <a:p>
            <a:r>
              <a:rPr lang="en-US" sz="1600" b="1" dirty="0"/>
              <a:t>        (multiple students talking at once)</a:t>
            </a:r>
            <a:br>
              <a:rPr lang="en-US" sz="1600" b="1" dirty="0"/>
            </a:br>
            <a:r>
              <a:rPr lang="en-US" sz="1600" b="1" dirty="0"/>
              <a:t>[Voiceover] </a:t>
            </a:r>
          </a:p>
        </p:txBody>
      </p:sp>
    </p:spTree>
    <p:extLst>
      <p:ext uri="{BB962C8B-B14F-4D97-AF65-F5344CB8AC3E}">
        <p14:creationId xmlns:p14="http://schemas.microsoft.com/office/powerpoint/2010/main" val="168746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b="1" dirty="0"/>
              <a:t>Curation: Feature Extraction</a:t>
            </a:r>
          </a:p>
        </p:txBody>
      </p:sp>
      <p:sp>
        <p:nvSpPr>
          <p:cNvPr id="6" name="TextBox 5"/>
          <p:cNvSpPr txBox="1"/>
          <p:nvPr/>
        </p:nvSpPr>
        <p:spPr>
          <a:xfrm>
            <a:off x="957263" y="2707899"/>
            <a:ext cx="525657" cy="369332"/>
          </a:xfrm>
          <a:prstGeom prst="rect">
            <a:avLst/>
          </a:prstGeom>
          <a:noFill/>
        </p:spPr>
        <p:txBody>
          <a:bodyPr wrap="none" rtlCol="0">
            <a:spAutoFit/>
          </a:bodyPr>
          <a:lstStyle/>
          <a:p>
            <a:r>
              <a:rPr lang="en-US" dirty="0"/>
              <a:t>SRT</a:t>
            </a:r>
          </a:p>
        </p:txBody>
      </p:sp>
      <p:cxnSp>
        <p:nvCxnSpPr>
          <p:cNvPr id="9" name="Straight Arrow Connector 8"/>
          <p:cNvCxnSpPr>
            <a:stCxn id="6" idx="3"/>
            <a:endCxn id="10" idx="1"/>
          </p:cNvCxnSpPr>
          <p:nvPr/>
        </p:nvCxnSpPr>
        <p:spPr>
          <a:xfrm flipV="1">
            <a:off x="1482920" y="2888536"/>
            <a:ext cx="273693" cy="4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56613" y="2565370"/>
            <a:ext cx="1618392" cy="646331"/>
          </a:xfrm>
          <a:prstGeom prst="rect">
            <a:avLst/>
          </a:prstGeom>
          <a:noFill/>
        </p:spPr>
        <p:txBody>
          <a:bodyPr wrap="none" rtlCol="0">
            <a:spAutoFit/>
          </a:bodyPr>
          <a:lstStyle/>
          <a:p>
            <a:r>
              <a:rPr lang="en-US" i="1" dirty="0"/>
              <a:t>Custom Python</a:t>
            </a:r>
          </a:p>
          <a:p>
            <a:r>
              <a:rPr lang="en-US" i="1" dirty="0"/>
              <a:t>Join segments</a:t>
            </a:r>
          </a:p>
        </p:txBody>
      </p:sp>
      <p:sp>
        <p:nvSpPr>
          <p:cNvPr id="11" name="TextBox 10"/>
          <p:cNvSpPr txBox="1"/>
          <p:nvPr/>
        </p:nvSpPr>
        <p:spPr>
          <a:xfrm>
            <a:off x="8561491" y="2060710"/>
            <a:ext cx="2974789" cy="2554545"/>
          </a:xfrm>
          <a:prstGeom prst="rect">
            <a:avLst/>
          </a:prstGeom>
          <a:noFill/>
        </p:spPr>
        <p:txBody>
          <a:bodyPr wrap="none" rtlCol="0">
            <a:spAutoFit/>
          </a:bodyPr>
          <a:lstStyle/>
          <a:p>
            <a:r>
              <a:rPr lang="en-US" sz="1600" dirty="0"/>
              <a:t>Entities</a:t>
            </a:r>
          </a:p>
          <a:p>
            <a:r>
              <a:rPr lang="en-US" sz="1600" dirty="0"/>
              <a:t>Sentiment</a:t>
            </a:r>
          </a:p>
          <a:p>
            <a:r>
              <a:rPr lang="en-US" sz="1600" dirty="0"/>
              <a:t>Topics</a:t>
            </a:r>
          </a:p>
          <a:p>
            <a:r>
              <a:rPr lang="en-US" sz="1600" dirty="0"/>
              <a:t>-Language identification</a:t>
            </a:r>
          </a:p>
          <a:p>
            <a:r>
              <a:rPr lang="en-US" sz="1600" dirty="0"/>
              <a:t>.</a:t>
            </a:r>
            <a:r>
              <a:rPr lang="en-US" sz="1600" dirty="0" err="1"/>
              <a:t>srt</a:t>
            </a:r>
            <a:r>
              <a:rPr lang="en-US" sz="1600" dirty="0"/>
              <a:t> annotations </a:t>
            </a:r>
          </a:p>
          <a:p>
            <a:r>
              <a:rPr lang="en-US" sz="1600" dirty="0"/>
              <a:t>e.g., [teacher],[class],[mumbling]</a:t>
            </a:r>
          </a:p>
          <a:p>
            <a:r>
              <a:rPr lang="en-US" sz="1600" dirty="0"/>
              <a:t>Relations</a:t>
            </a:r>
          </a:p>
          <a:p>
            <a:r>
              <a:rPr lang="en-US" sz="1600" dirty="0"/>
              <a:t>-Stop Words</a:t>
            </a:r>
          </a:p>
          <a:p>
            <a:r>
              <a:rPr lang="en-US" sz="1600" dirty="0"/>
              <a:t>POS (questions, imperatives, etc.)</a:t>
            </a:r>
          </a:p>
          <a:p>
            <a:r>
              <a:rPr lang="en-US" sz="1600" dirty="0"/>
              <a:t>n-grams</a:t>
            </a:r>
          </a:p>
        </p:txBody>
      </p:sp>
      <p:sp>
        <p:nvSpPr>
          <p:cNvPr id="12" name="TextBox 11"/>
          <p:cNvSpPr txBox="1"/>
          <p:nvPr/>
        </p:nvSpPr>
        <p:spPr>
          <a:xfrm>
            <a:off x="3918884" y="3148941"/>
            <a:ext cx="1012906" cy="369332"/>
          </a:xfrm>
          <a:prstGeom prst="rect">
            <a:avLst/>
          </a:prstGeom>
          <a:noFill/>
        </p:spPr>
        <p:txBody>
          <a:bodyPr wrap="none" rtlCol="0">
            <a:spAutoFit/>
          </a:bodyPr>
          <a:lstStyle/>
          <a:p>
            <a:r>
              <a:rPr lang="en-US" dirty="0" err="1"/>
              <a:t>text_dict</a:t>
            </a:r>
            <a:endParaRPr lang="en-US" dirty="0"/>
          </a:p>
        </p:txBody>
      </p:sp>
      <p:sp>
        <p:nvSpPr>
          <p:cNvPr id="13" name="TextBox 12"/>
          <p:cNvSpPr txBox="1"/>
          <p:nvPr/>
        </p:nvSpPr>
        <p:spPr>
          <a:xfrm>
            <a:off x="957263" y="3979487"/>
            <a:ext cx="1505605" cy="369332"/>
          </a:xfrm>
          <a:prstGeom prst="rect">
            <a:avLst/>
          </a:prstGeom>
          <a:noFill/>
        </p:spPr>
        <p:txBody>
          <a:bodyPr wrap="none" rtlCol="0">
            <a:spAutoFit/>
          </a:bodyPr>
          <a:lstStyle/>
          <a:p>
            <a:r>
              <a:rPr lang="en-US" dirty="0"/>
              <a:t>Tag Datasheet</a:t>
            </a:r>
          </a:p>
        </p:txBody>
      </p:sp>
      <p:sp>
        <p:nvSpPr>
          <p:cNvPr id="14" name="TextBox 13"/>
          <p:cNvSpPr txBox="1"/>
          <p:nvPr/>
        </p:nvSpPr>
        <p:spPr>
          <a:xfrm>
            <a:off x="2774517" y="3979487"/>
            <a:ext cx="943335" cy="369332"/>
          </a:xfrm>
          <a:prstGeom prst="rect">
            <a:avLst/>
          </a:prstGeom>
          <a:noFill/>
        </p:spPr>
        <p:txBody>
          <a:bodyPr wrap="none" rtlCol="0">
            <a:spAutoFit/>
          </a:bodyPr>
          <a:lstStyle/>
          <a:p>
            <a:r>
              <a:rPr lang="en-US" dirty="0" err="1"/>
              <a:t>tag_dict</a:t>
            </a:r>
            <a:endParaRPr lang="en-US" dirty="0"/>
          </a:p>
        </p:txBody>
      </p:sp>
      <p:cxnSp>
        <p:nvCxnSpPr>
          <p:cNvPr id="19" name="Straight Arrow Connector 18"/>
          <p:cNvCxnSpPr>
            <a:stCxn id="10" idx="3"/>
            <a:endCxn id="12" idx="1"/>
          </p:cNvCxnSpPr>
          <p:nvPr/>
        </p:nvCxnSpPr>
        <p:spPr>
          <a:xfrm>
            <a:off x="3375005" y="2888536"/>
            <a:ext cx="543879" cy="44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3"/>
            <a:endCxn id="14" idx="1"/>
          </p:cNvCxnSpPr>
          <p:nvPr/>
        </p:nvCxnSpPr>
        <p:spPr>
          <a:xfrm>
            <a:off x="2462868" y="4164153"/>
            <a:ext cx="3116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12" idx="1"/>
          </p:cNvCxnSpPr>
          <p:nvPr/>
        </p:nvCxnSpPr>
        <p:spPr>
          <a:xfrm flipV="1">
            <a:off x="3717852" y="3333607"/>
            <a:ext cx="201032" cy="830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06874" y="2871942"/>
            <a:ext cx="1131079" cy="923330"/>
          </a:xfrm>
          <a:prstGeom prst="rect">
            <a:avLst/>
          </a:prstGeom>
          <a:noFill/>
        </p:spPr>
        <p:txBody>
          <a:bodyPr wrap="none" rtlCol="0">
            <a:spAutoFit/>
          </a:bodyPr>
          <a:lstStyle/>
          <a:p>
            <a:r>
              <a:rPr lang="en-US" dirty="0"/>
              <a:t>Feature </a:t>
            </a:r>
          </a:p>
          <a:p>
            <a:r>
              <a:rPr lang="en-US" dirty="0"/>
              <a:t>Extraction</a:t>
            </a:r>
          </a:p>
          <a:p>
            <a:r>
              <a:rPr lang="en-US" dirty="0"/>
              <a:t>&amp;filtering</a:t>
            </a:r>
          </a:p>
        </p:txBody>
      </p:sp>
      <p:cxnSp>
        <p:nvCxnSpPr>
          <p:cNvPr id="26" name="Straight Arrow Connector 25"/>
          <p:cNvCxnSpPr>
            <a:stCxn id="12" idx="3"/>
            <a:endCxn id="24" idx="1"/>
          </p:cNvCxnSpPr>
          <p:nvPr/>
        </p:nvCxnSpPr>
        <p:spPr>
          <a:xfrm>
            <a:off x="4931790" y="3333607"/>
            <a:ext cx="375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4" idx="3"/>
            <a:endCxn id="11" idx="1"/>
          </p:cNvCxnSpPr>
          <p:nvPr/>
        </p:nvCxnSpPr>
        <p:spPr>
          <a:xfrm>
            <a:off x="6437953" y="3333607"/>
            <a:ext cx="2123538" cy="4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621898" y="3979487"/>
            <a:ext cx="2049600" cy="369332"/>
          </a:xfrm>
          <a:prstGeom prst="rect">
            <a:avLst/>
          </a:prstGeom>
          <a:noFill/>
        </p:spPr>
        <p:txBody>
          <a:bodyPr wrap="none" rtlCol="0">
            <a:spAutoFit/>
          </a:bodyPr>
          <a:lstStyle/>
          <a:p>
            <a:r>
              <a:rPr lang="en-US" dirty="0"/>
              <a:t>tag pair frequencies</a:t>
            </a:r>
          </a:p>
        </p:txBody>
      </p:sp>
      <p:cxnSp>
        <p:nvCxnSpPr>
          <p:cNvPr id="47" name="Straight Arrow Connector 46"/>
          <p:cNvCxnSpPr>
            <a:stCxn id="14" idx="3"/>
            <a:endCxn id="45" idx="1"/>
          </p:cNvCxnSpPr>
          <p:nvPr/>
        </p:nvCxnSpPr>
        <p:spPr>
          <a:xfrm>
            <a:off x="3717852" y="4164153"/>
            <a:ext cx="904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49116" y="5271247"/>
            <a:ext cx="728084" cy="369332"/>
          </a:xfrm>
          <a:prstGeom prst="rect">
            <a:avLst/>
          </a:prstGeom>
          <a:noFill/>
        </p:spPr>
        <p:txBody>
          <a:bodyPr wrap="none" rtlCol="0">
            <a:spAutoFit/>
          </a:bodyPr>
          <a:lstStyle/>
          <a:p>
            <a:r>
              <a:rPr lang="en-US"/>
              <a:t>Video</a:t>
            </a:r>
          </a:p>
        </p:txBody>
      </p:sp>
      <p:sp>
        <p:nvSpPr>
          <p:cNvPr id="49" name="TextBox 48"/>
          <p:cNvSpPr txBox="1"/>
          <p:nvPr/>
        </p:nvSpPr>
        <p:spPr>
          <a:xfrm>
            <a:off x="3041908" y="5271247"/>
            <a:ext cx="736099" cy="369332"/>
          </a:xfrm>
          <a:prstGeom prst="rect">
            <a:avLst/>
          </a:prstGeom>
          <a:noFill/>
        </p:spPr>
        <p:txBody>
          <a:bodyPr wrap="none" rtlCol="0">
            <a:spAutoFit/>
          </a:bodyPr>
          <a:lstStyle/>
          <a:p>
            <a:r>
              <a:rPr lang="en-US" dirty="0"/>
              <a:t>Audio</a:t>
            </a:r>
          </a:p>
        </p:txBody>
      </p:sp>
      <p:sp>
        <p:nvSpPr>
          <p:cNvPr id="50" name="TextBox 49"/>
          <p:cNvSpPr txBox="1"/>
          <p:nvPr/>
        </p:nvSpPr>
        <p:spPr>
          <a:xfrm>
            <a:off x="8561491" y="5265706"/>
            <a:ext cx="2109360" cy="338554"/>
          </a:xfrm>
          <a:prstGeom prst="rect">
            <a:avLst/>
          </a:prstGeom>
          <a:noFill/>
        </p:spPr>
        <p:txBody>
          <a:bodyPr wrap="none" rtlCol="0">
            <a:spAutoFit/>
          </a:bodyPr>
          <a:lstStyle/>
          <a:p>
            <a:r>
              <a:rPr lang="en-US" sz="1600" dirty="0"/>
              <a:t>Speaker Differentiation</a:t>
            </a:r>
          </a:p>
        </p:txBody>
      </p:sp>
      <p:cxnSp>
        <p:nvCxnSpPr>
          <p:cNvPr id="52" name="Straight Arrow Connector 51"/>
          <p:cNvCxnSpPr>
            <a:stCxn id="48" idx="3"/>
            <a:endCxn id="49" idx="1"/>
          </p:cNvCxnSpPr>
          <p:nvPr/>
        </p:nvCxnSpPr>
        <p:spPr>
          <a:xfrm>
            <a:off x="1777200" y="5455913"/>
            <a:ext cx="1264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3"/>
            <a:endCxn id="50" idx="1"/>
          </p:cNvCxnSpPr>
          <p:nvPr/>
        </p:nvCxnSpPr>
        <p:spPr>
          <a:xfrm flipV="1">
            <a:off x="3778007" y="5434983"/>
            <a:ext cx="4783484" cy="20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3855084" y="1781443"/>
            <a:ext cx="1140505" cy="369332"/>
          </a:xfrm>
          <a:prstGeom prst="rect">
            <a:avLst/>
          </a:prstGeom>
          <a:noFill/>
        </p:spPr>
        <p:txBody>
          <a:bodyPr wrap="none" rtlCol="0">
            <a:spAutoFit/>
          </a:bodyPr>
          <a:lstStyle/>
          <a:p>
            <a:r>
              <a:rPr lang="en-US"/>
              <a:t>Sentences</a:t>
            </a:r>
            <a:endParaRPr lang="en-US" dirty="0"/>
          </a:p>
        </p:txBody>
      </p:sp>
      <p:sp>
        <p:nvSpPr>
          <p:cNvPr id="81" name="TextBox 80"/>
          <p:cNvSpPr txBox="1"/>
          <p:nvPr/>
        </p:nvSpPr>
        <p:spPr>
          <a:xfrm>
            <a:off x="8561491" y="1367522"/>
            <a:ext cx="1285541" cy="338554"/>
          </a:xfrm>
          <a:prstGeom prst="rect">
            <a:avLst/>
          </a:prstGeom>
          <a:noFill/>
        </p:spPr>
        <p:txBody>
          <a:bodyPr wrap="square" rtlCol="0">
            <a:spAutoFit/>
          </a:bodyPr>
          <a:lstStyle/>
          <a:p>
            <a:r>
              <a:rPr lang="en-US" sz="1600"/>
              <a:t>Topic Drift</a:t>
            </a:r>
            <a:endParaRPr lang="en-US" sz="1600" dirty="0"/>
          </a:p>
        </p:txBody>
      </p:sp>
      <p:cxnSp>
        <p:nvCxnSpPr>
          <p:cNvPr id="88" name="Straight Arrow Connector 87"/>
          <p:cNvCxnSpPr>
            <a:stCxn id="12" idx="0"/>
            <a:endCxn id="80" idx="2"/>
          </p:cNvCxnSpPr>
          <p:nvPr/>
        </p:nvCxnSpPr>
        <p:spPr>
          <a:xfrm flipV="1">
            <a:off x="4425337" y="2150775"/>
            <a:ext cx="0" cy="99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80" idx="0"/>
            <a:endCxn id="81" idx="1"/>
          </p:cNvCxnSpPr>
          <p:nvPr/>
        </p:nvCxnSpPr>
        <p:spPr>
          <a:xfrm rot="5400000" flipH="1" flipV="1">
            <a:off x="6371092" y="-408956"/>
            <a:ext cx="244644" cy="41361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7046123" y="1128055"/>
            <a:ext cx="552652" cy="369332"/>
          </a:xfrm>
          <a:prstGeom prst="rect">
            <a:avLst/>
          </a:prstGeom>
          <a:noFill/>
        </p:spPr>
        <p:txBody>
          <a:bodyPr wrap="none" rtlCol="0">
            <a:spAutoFit/>
          </a:bodyPr>
          <a:lstStyle/>
          <a:p>
            <a:r>
              <a:rPr lang="en-US" i="1" dirty="0"/>
              <a:t>NLC</a:t>
            </a:r>
          </a:p>
        </p:txBody>
      </p:sp>
      <p:sp>
        <p:nvSpPr>
          <p:cNvPr id="98" name="TextBox 97"/>
          <p:cNvSpPr txBox="1"/>
          <p:nvPr/>
        </p:nvSpPr>
        <p:spPr>
          <a:xfrm>
            <a:off x="2015925" y="5049690"/>
            <a:ext cx="854273" cy="369332"/>
          </a:xfrm>
          <a:prstGeom prst="rect">
            <a:avLst/>
          </a:prstGeom>
          <a:noFill/>
        </p:spPr>
        <p:txBody>
          <a:bodyPr wrap="none" rtlCol="0">
            <a:spAutoFit/>
          </a:bodyPr>
          <a:lstStyle/>
          <a:p>
            <a:r>
              <a:rPr lang="en-US" i="1" dirty="0" err="1"/>
              <a:t>ffmpeg</a:t>
            </a:r>
            <a:endParaRPr lang="en-US" i="1" dirty="0"/>
          </a:p>
        </p:txBody>
      </p:sp>
      <p:sp>
        <p:nvSpPr>
          <p:cNvPr id="99" name="TextBox 98"/>
          <p:cNvSpPr txBox="1"/>
          <p:nvPr/>
        </p:nvSpPr>
        <p:spPr>
          <a:xfrm>
            <a:off x="5381230" y="5086581"/>
            <a:ext cx="720775" cy="369332"/>
          </a:xfrm>
          <a:prstGeom prst="rect">
            <a:avLst/>
          </a:prstGeom>
          <a:noFill/>
        </p:spPr>
        <p:txBody>
          <a:bodyPr wrap="none" rtlCol="0">
            <a:spAutoFit/>
          </a:bodyPr>
          <a:lstStyle/>
          <a:p>
            <a:r>
              <a:rPr lang="en-US" i="1" dirty="0"/>
              <a:t>WSTT</a:t>
            </a:r>
          </a:p>
        </p:txBody>
      </p:sp>
      <p:sp>
        <p:nvSpPr>
          <p:cNvPr id="100" name="TextBox 99"/>
          <p:cNvSpPr txBox="1"/>
          <p:nvPr/>
        </p:nvSpPr>
        <p:spPr>
          <a:xfrm>
            <a:off x="6765555" y="2871942"/>
            <a:ext cx="1420453" cy="923330"/>
          </a:xfrm>
          <a:prstGeom prst="rect">
            <a:avLst/>
          </a:prstGeom>
          <a:solidFill>
            <a:schemeClr val="bg1"/>
          </a:solidFill>
        </p:spPr>
        <p:txBody>
          <a:bodyPr wrap="none" rtlCol="0">
            <a:spAutoFit/>
          </a:bodyPr>
          <a:lstStyle/>
          <a:p>
            <a:r>
              <a:rPr lang="en-US" i="1" dirty="0"/>
              <a:t>NLU</a:t>
            </a:r>
          </a:p>
          <a:p>
            <a:r>
              <a:rPr lang="en-US" i="1" dirty="0" err="1"/>
              <a:t>SKlearn</a:t>
            </a:r>
            <a:endParaRPr lang="en-US" i="1" dirty="0"/>
          </a:p>
          <a:p>
            <a:r>
              <a:rPr lang="en-US" i="1" dirty="0" err="1"/>
              <a:t>StanfordCore</a:t>
            </a:r>
            <a:endParaRPr lang="en-US" i="1" dirty="0"/>
          </a:p>
        </p:txBody>
      </p:sp>
    </p:spTree>
    <p:extLst>
      <p:ext uri="{BB962C8B-B14F-4D97-AF65-F5344CB8AC3E}">
        <p14:creationId xmlns:p14="http://schemas.microsoft.com/office/powerpoint/2010/main" val="1039847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E5823C-D5C4-7241-9C75-E8A2F8999806}"/>
              </a:ext>
            </a:extLst>
          </p:cNvPr>
          <p:cNvSpPr>
            <a:spLocks noGrp="1"/>
          </p:cNvSpPr>
          <p:nvPr>
            <p:ph type="title"/>
          </p:nvPr>
        </p:nvSpPr>
        <p:spPr/>
        <p:txBody>
          <a:bodyPr>
            <a:normAutofit/>
          </a:bodyPr>
          <a:lstStyle/>
          <a:p>
            <a:r>
              <a:rPr lang="en-US" b="1" dirty="0"/>
              <a:t>Challenges</a:t>
            </a:r>
          </a:p>
        </p:txBody>
      </p:sp>
      <p:sp>
        <p:nvSpPr>
          <p:cNvPr id="4" name="Text Placeholder 3">
            <a:extLst>
              <a:ext uri="{FF2B5EF4-FFF2-40B4-BE49-F238E27FC236}">
                <a16:creationId xmlns:a16="http://schemas.microsoft.com/office/drawing/2014/main" id="{95310D19-3224-CA4C-9DC1-D83D91D0A9C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197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51D3-53D4-D147-ACB5-B9E4ABAF6777}"/>
              </a:ext>
            </a:extLst>
          </p:cNvPr>
          <p:cNvSpPr>
            <a:spLocks noGrp="1"/>
          </p:cNvSpPr>
          <p:nvPr>
            <p:ph type="title"/>
          </p:nvPr>
        </p:nvSpPr>
        <p:spPr/>
        <p:txBody>
          <a:bodyPr>
            <a:normAutofit/>
          </a:bodyPr>
          <a:lstStyle/>
          <a:p>
            <a:r>
              <a:rPr lang="en-US" sz="4000" b="1" dirty="0"/>
              <a:t>Data  Challenges </a:t>
            </a:r>
          </a:p>
        </p:txBody>
      </p:sp>
      <p:sp>
        <p:nvSpPr>
          <p:cNvPr id="13" name="TextBox 12">
            <a:extLst>
              <a:ext uri="{FF2B5EF4-FFF2-40B4-BE49-F238E27FC236}">
                <a16:creationId xmlns:a16="http://schemas.microsoft.com/office/drawing/2014/main" id="{E9218E0C-FE30-C14D-9CE4-5FC1CB20E5B9}"/>
              </a:ext>
            </a:extLst>
          </p:cNvPr>
          <p:cNvSpPr txBox="1"/>
          <p:nvPr/>
        </p:nvSpPr>
        <p:spPr>
          <a:xfrm>
            <a:off x="581961" y="1520833"/>
            <a:ext cx="4021935" cy="1569660"/>
          </a:xfrm>
          <a:prstGeom prst="rect">
            <a:avLst/>
          </a:prstGeom>
          <a:solidFill>
            <a:schemeClr val="accent3">
              <a:lumMod val="20000"/>
              <a:lumOff val="80000"/>
            </a:schemeClr>
          </a:solidFill>
        </p:spPr>
        <p:txBody>
          <a:bodyPr wrap="none" rtlCol="0">
            <a:spAutoFit/>
          </a:bodyPr>
          <a:lstStyle/>
          <a:p>
            <a:pPr marL="285750" indent="-285750">
              <a:buFont typeface="Arial" panose="020B0604020202020204" pitchFamily="34" charset="0"/>
              <a:buChar char="•"/>
            </a:pPr>
            <a:r>
              <a:rPr lang="en-US" sz="2400" dirty="0"/>
              <a:t>Limited (training) set size</a:t>
            </a:r>
          </a:p>
          <a:p>
            <a:pPr marL="285750" indent="-285750">
              <a:buFont typeface="Arial" panose="020B0604020202020204" pitchFamily="34" charset="0"/>
              <a:buChar char="•"/>
            </a:pPr>
            <a:r>
              <a:rPr lang="en-US" sz="2400" dirty="0"/>
              <a:t>Noisy; discourse is messy</a:t>
            </a:r>
          </a:p>
          <a:p>
            <a:pPr marL="285750" indent="-285750">
              <a:buFont typeface="Arial" panose="020B0604020202020204" pitchFamily="34" charset="0"/>
              <a:buChar char="•"/>
            </a:pPr>
            <a:r>
              <a:rPr lang="en-US" sz="2400" dirty="0"/>
              <a:t>Inconsistent lengths</a:t>
            </a:r>
          </a:p>
          <a:p>
            <a:pPr marL="285750" indent="-285750">
              <a:buFont typeface="Arial" panose="020B0604020202020204" pitchFamily="34" charset="0"/>
              <a:buChar char="•"/>
            </a:pPr>
            <a:r>
              <a:rPr lang="en-US" sz="2400" b="1" dirty="0"/>
              <a:t>No “bad” practice examples</a:t>
            </a:r>
          </a:p>
        </p:txBody>
      </p:sp>
      <p:sp>
        <p:nvSpPr>
          <p:cNvPr id="14" name="Rectangle 13">
            <a:extLst>
              <a:ext uri="{FF2B5EF4-FFF2-40B4-BE49-F238E27FC236}">
                <a16:creationId xmlns:a16="http://schemas.microsoft.com/office/drawing/2014/main" id="{5F041806-E350-2F47-A009-8A14925F49FD}"/>
              </a:ext>
            </a:extLst>
          </p:cNvPr>
          <p:cNvSpPr/>
          <p:nvPr/>
        </p:nvSpPr>
        <p:spPr>
          <a:xfrm>
            <a:off x="4778710" y="1690688"/>
            <a:ext cx="6096000" cy="3416320"/>
          </a:xfrm>
          <a:prstGeom prst="rect">
            <a:avLst/>
          </a:prstGeom>
          <a:solidFill>
            <a:schemeClr val="bg2"/>
          </a:solidFill>
        </p:spPr>
        <p:txBody>
          <a:bodyPr>
            <a:spAutoFit/>
          </a:bodyPr>
          <a:lstStyle/>
          <a:p>
            <a:pPr marL="342900" indent="-342900">
              <a:buFont typeface="Arial" panose="020B0604020202020204" pitchFamily="34" charset="0"/>
              <a:buChar char="•"/>
            </a:pPr>
            <a:r>
              <a:rPr lang="en-US" sz="2400" dirty="0"/>
              <a:t>Does sufficient information exist in the audio transcripts to ascertain best practice </a:t>
            </a:r>
            <a:r>
              <a:rPr lang="en-US" sz="2400" b="1" dirty="0"/>
              <a:t>behavior</a:t>
            </a:r>
            <a:r>
              <a:rPr lang="en-US" sz="2400" dirty="0"/>
              <a:t>?</a:t>
            </a:r>
          </a:p>
          <a:p>
            <a:pPr marL="342900" indent="-342900">
              <a:buFont typeface="Arial" panose="020B0604020202020204" pitchFamily="34" charset="0"/>
              <a:buChar char="•"/>
            </a:pPr>
            <a:r>
              <a:rPr lang="en-US" sz="2400" dirty="0"/>
              <a:t>Can such information be extracted as features useful to a machine learning model?</a:t>
            </a:r>
          </a:p>
          <a:p>
            <a:pPr marL="342900" indent="-342900">
              <a:buFont typeface="Arial" panose="020B0604020202020204" pitchFamily="34" charset="0"/>
              <a:buChar char="•"/>
            </a:pPr>
            <a:r>
              <a:rPr lang="en-US" sz="2400" dirty="0"/>
              <a:t>What would such a model be, and can it be efficiently calculated?</a:t>
            </a:r>
          </a:p>
          <a:p>
            <a:pPr marL="342900" indent="-342900">
              <a:buFont typeface="Arial" panose="020B0604020202020204" pitchFamily="34" charset="0"/>
              <a:buChar char="•"/>
            </a:pPr>
            <a:r>
              <a:rPr lang="en-US" sz="2400" dirty="0"/>
              <a:t>What are the unknowns?</a:t>
            </a:r>
          </a:p>
        </p:txBody>
      </p:sp>
      <p:sp>
        <p:nvSpPr>
          <p:cNvPr id="16" name="Bent Arrow 15">
            <a:extLst>
              <a:ext uri="{FF2B5EF4-FFF2-40B4-BE49-F238E27FC236}">
                <a16:creationId xmlns:a16="http://schemas.microsoft.com/office/drawing/2014/main" id="{44BCB395-D23F-A04B-A7DF-17C3EDFA0545}"/>
              </a:ext>
            </a:extLst>
          </p:cNvPr>
          <p:cNvSpPr/>
          <p:nvPr/>
        </p:nvSpPr>
        <p:spPr>
          <a:xfrm rot="10800000" flipH="1">
            <a:off x="2414722" y="3112782"/>
            <a:ext cx="1429489" cy="113357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36476E1C-F9CF-544B-915E-8663875035E8}"/>
              </a:ext>
            </a:extLst>
          </p:cNvPr>
          <p:cNvSpPr txBox="1"/>
          <p:nvPr/>
        </p:nvSpPr>
        <p:spPr>
          <a:xfrm>
            <a:off x="1436914" y="5353229"/>
            <a:ext cx="6317627" cy="1200329"/>
          </a:xfrm>
          <a:prstGeom prst="rect">
            <a:avLst/>
          </a:prstGeom>
          <a:solidFill>
            <a:schemeClr val="bg2"/>
          </a:solidFill>
        </p:spPr>
        <p:txBody>
          <a:bodyPr wrap="none" rtlCol="0">
            <a:spAutoFit/>
          </a:bodyPr>
          <a:lstStyle/>
          <a:p>
            <a:pPr marL="342900" indent="-342900">
              <a:buFont typeface="Arial" panose="020B0604020202020204" pitchFamily="34" charset="0"/>
              <a:buChar char="•"/>
            </a:pPr>
            <a:r>
              <a:rPr lang="en-US" sz="2400" b="1" dirty="0"/>
              <a:t>Do we sufficiently understand the problem?</a:t>
            </a:r>
          </a:p>
          <a:p>
            <a:pPr marL="342900" indent="-342900">
              <a:buFont typeface="Arial" panose="020B0604020202020204" pitchFamily="34" charset="0"/>
              <a:buChar char="•"/>
            </a:pPr>
            <a:r>
              <a:rPr lang="en-US" sz="2400" b="1" dirty="0"/>
              <a:t>What are the adjacent fields of Inquiry?</a:t>
            </a:r>
          </a:p>
          <a:p>
            <a:pPr marL="342900" indent="-342900">
              <a:buFont typeface="Arial" panose="020B0604020202020204" pitchFamily="34" charset="0"/>
              <a:buChar char="•"/>
            </a:pPr>
            <a:r>
              <a:rPr lang="en-US" sz="2400" b="1" dirty="0"/>
              <a:t>What  information and methods are useful?</a:t>
            </a:r>
          </a:p>
        </p:txBody>
      </p:sp>
    </p:spTree>
    <p:extLst>
      <p:ext uri="{BB962C8B-B14F-4D97-AF65-F5344CB8AC3E}">
        <p14:creationId xmlns:p14="http://schemas.microsoft.com/office/powerpoint/2010/main" val="425710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6E624D-8145-BE4A-9D66-93993080723B}"/>
              </a:ext>
            </a:extLst>
          </p:cNvPr>
          <p:cNvSpPr>
            <a:spLocks noGrp="1"/>
          </p:cNvSpPr>
          <p:nvPr>
            <p:ph type="title"/>
          </p:nvPr>
        </p:nvSpPr>
        <p:spPr/>
        <p:txBody>
          <a:bodyPr>
            <a:normAutofit/>
          </a:bodyPr>
          <a:lstStyle/>
          <a:p>
            <a:r>
              <a:rPr lang="en-US" sz="3600" b="1" dirty="0"/>
              <a:t> “Boundary” Challenge…</a:t>
            </a:r>
          </a:p>
        </p:txBody>
      </p:sp>
      <p:sp>
        <p:nvSpPr>
          <p:cNvPr id="5" name="Rectangle 4">
            <a:extLst>
              <a:ext uri="{FF2B5EF4-FFF2-40B4-BE49-F238E27FC236}">
                <a16:creationId xmlns:a16="http://schemas.microsoft.com/office/drawing/2014/main" id="{1E868015-DC3D-F942-9190-8DBC0CBA7E99}"/>
              </a:ext>
            </a:extLst>
          </p:cNvPr>
          <p:cNvSpPr/>
          <p:nvPr/>
        </p:nvSpPr>
        <p:spPr>
          <a:xfrm>
            <a:off x="1050927" y="1865525"/>
            <a:ext cx="3069988" cy="2302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lstStyle/>
          <a:p>
            <a:pPr algn="ctr"/>
            <a:endParaRPr lang="en-US" dirty="0"/>
          </a:p>
          <a:p>
            <a:pPr algn="ctr"/>
            <a:r>
              <a:rPr lang="en-US" sz="2000" b="1" dirty="0"/>
              <a:t>Well-define Domain Boundarie</a:t>
            </a:r>
            <a:r>
              <a:rPr lang="en-US" dirty="0"/>
              <a:t>s</a:t>
            </a:r>
          </a:p>
          <a:p>
            <a:pPr algn="ctr"/>
            <a:r>
              <a:rPr lang="en-US" dirty="0"/>
              <a:t>e.g., Customer Service,</a:t>
            </a:r>
          </a:p>
          <a:p>
            <a:pPr algn="ctr"/>
            <a:r>
              <a:rPr lang="en-US" dirty="0"/>
              <a:t>Campaign Issues</a:t>
            </a:r>
          </a:p>
          <a:p>
            <a:pPr algn="ctr"/>
            <a:endParaRPr lang="en-US" dirty="0"/>
          </a:p>
        </p:txBody>
      </p:sp>
      <p:sp>
        <p:nvSpPr>
          <p:cNvPr id="7" name="Cloud 6">
            <a:extLst>
              <a:ext uri="{FF2B5EF4-FFF2-40B4-BE49-F238E27FC236}">
                <a16:creationId xmlns:a16="http://schemas.microsoft.com/office/drawing/2014/main" id="{3E806EAE-43A0-0A48-A213-6F938481F099}"/>
              </a:ext>
            </a:extLst>
          </p:cNvPr>
          <p:cNvSpPr/>
          <p:nvPr/>
        </p:nvSpPr>
        <p:spPr>
          <a:xfrm>
            <a:off x="6455174" y="1475602"/>
            <a:ext cx="4681774" cy="3018617"/>
          </a:xfrm>
          <a:prstGeom prst="cloud">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Ill-defined Domain Boundaries</a:t>
            </a:r>
          </a:p>
          <a:p>
            <a:pPr algn="ctr"/>
            <a:r>
              <a:rPr lang="en-US" sz="2000" b="1" dirty="0">
                <a:solidFill>
                  <a:schemeClr val="tx1"/>
                </a:solidFill>
              </a:rPr>
              <a:t>(and intra-dialogue)</a:t>
            </a:r>
          </a:p>
        </p:txBody>
      </p:sp>
      <p:sp>
        <p:nvSpPr>
          <p:cNvPr id="2" name="TextBox 1">
            <a:extLst>
              <a:ext uri="{FF2B5EF4-FFF2-40B4-BE49-F238E27FC236}">
                <a16:creationId xmlns:a16="http://schemas.microsoft.com/office/drawing/2014/main" id="{0353E8AE-45A8-2140-8F5F-30EB4440081D}"/>
              </a:ext>
            </a:extLst>
          </p:cNvPr>
          <p:cNvSpPr txBox="1"/>
          <p:nvPr/>
        </p:nvSpPr>
        <p:spPr>
          <a:xfrm>
            <a:off x="2167003" y="5974915"/>
            <a:ext cx="9627700" cy="646331"/>
          </a:xfrm>
          <a:prstGeom prst="rect">
            <a:avLst/>
          </a:prstGeom>
          <a:noFill/>
        </p:spPr>
        <p:txBody>
          <a:bodyPr wrap="none" rtlCol="0">
            <a:spAutoFit/>
          </a:bodyPr>
          <a:lstStyle/>
          <a:p>
            <a:r>
              <a:rPr lang="en-US" b="1" dirty="0"/>
              <a:t>…suggests we  might need to incorporate features from outside the transcripts , manually annotate</a:t>
            </a:r>
          </a:p>
          <a:p>
            <a:r>
              <a:rPr lang="en-US" b="1" dirty="0"/>
              <a:t>a training corpus, or get more data.</a:t>
            </a:r>
          </a:p>
        </p:txBody>
      </p:sp>
      <p:sp>
        <p:nvSpPr>
          <p:cNvPr id="3" name="TextBox 2">
            <a:extLst>
              <a:ext uri="{FF2B5EF4-FFF2-40B4-BE49-F238E27FC236}">
                <a16:creationId xmlns:a16="http://schemas.microsoft.com/office/drawing/2014/main" id="{F45F6FBF-9D22-734F-A068-797622436229}"/>
              </a:ext>
            </a:extLst>
          </p:cNvPr>
          <p:cNvSpPr txBox="1"/>
          <p:nvPr/>
        </p:nvSpPr>
        <p:spPr>
          <a:xfrm>
            <a:off x="378258" y="4588236"/>
            <a:ext cx="4381456" cy="646331"/>
          </a:xfrm>
          <a:prstGeom prst="rect">
            <a:avLst/>
          </a:prstGeom>
          <a:noFill/>
        </p:spPr>
        <p:txBody>
          <a:bodyPr wrap="none" rtlCol="0">
            <a:spAutoFit/>
          </a:bodyPr>
          <a:lstStyle/>
          <a:p>
            <a:r>
              <a:rPr lang="en-US" b="1" dirty="0"/>
              <a:t>Tennis  ~  </a:t>
            </a:r>
          </a:p>
          <a:p>
            <a:r>
              <a:rPr lang="en-US" b="1" dirty="0"/>
              <a:t>Badminton, Ping Pong, Volleyball...Handball</a:t>
            </a:r>
          </a:p>
        </p:txBody>
      </p:sp>
      <p:sp>
        <p:nvSpPr>
          <p:cNvPr id="8" name="TextBox 7">
            <a:extLst>
              <a:ext uri="{FF2B5EF4-FFF2-40B4-BE49-F238E27FC236}">
                <a16:creationId xmlns:a16="http://schemas.microsoft.com/office/drawing/2014/main" id="{3AF38D0C-35C3-474C-9731-C1688A30A637}"/>
              </a:ext>
            </a:extLst>
          </p:cNvPr>
          <p:cNvSpPr txBox="1"/>
          <p:nvPr/>
        </p:nvSpPr>
        <p:spPr>
          <a:xfrm>
            <a:off x="5945376" y="4865235"/>
            <a:ext cx="5827173" cy="369332"/>
          </a:xfrm>
          <a:prstGeom prst="rect">
            <a:avLst/>
          </a:prstGeom>
          <a:noFill/>
        </p:spPr>
        <p:txBody>
          <a:bodyPr wrap="none" rtlCol="0">
            <a:spAutoFit/>
          </a:bodyPr>
          <a:lstStyle/>
          <a:p>
            <a:r>
              <a:rPr lang="en-US" b="1" dirty="0"/>
              <a:t>Um, "Injustice anywhere is a threat to justice everywhere."</a:t>
            </a:r>
          </a:p>
        </p:txBody>
      </p:sp>
      <p:sp>
        <p:nvSpPr>
          <p:cNvPr id="6" name="TextBox 5">
            <a:extLst>
              <a:ext uri="{FF2B5EF4-FFF2-40B4-BE49-F238E27FC236}">
                <a16:creationId xmlns:a16="http://schemas.microsoft.com/office/drawing/2014/main" id="{4A09CFBA-72B9-9B4D-90A8-6FC84EC21A92}"/>
              </a:ext>
            </a:extLst>
          </p:cNvPr>
          <p:cNvSpPr txBox="1"/>
          <p:nvPr/>
        </p:nvSpPr>
        <p:spPr>
          <a:xfrm>
            <a:off x="6455174" y="1475602"/>
            <a:ext cx="1952009" cy="369332"/>
          </a:xfrm>
          <a:prstGeom prst="rect">
            <a:avLst/>
          </a:prstGeom>
          <a:noFill/>
        </p:spPr>
        <p:txBody>
          <a:bodyPr wrap="none" rtlCol="0">
            <a:spAutoFit/>
          </a:bodyPr>
          <a:lstStyle/>
          <a:p>
            <a:r>
              <a:rPr lang="en-US" dirty="0"/>
              <a:t>Geographic Region</a:t>
            </a:r>
          </a:p>
        </p:txBody>
      </p:sp>
      <p:sp>
        <p:nvSpPr>
          <p:cNvPr id="9" name="TextBox 8">
            <a:extLst>
              <a:ext uri="{FF2B5EF4-FFF2-40B4-BE49-F238E27FC236}">
                <a16:creationId xmlns:a16="http://schemas.microsoft.com/office/drawing/2014/main" id="{D96D01E8-51B4-064E-8A9C-74127358149E}"/>
              </a:ext>
            </a:extLst>
          </p:cNvPr>
          <p:cNvSpPr txBox="1"/>
          <p:nvPr/>
        </p:nvSpPr>
        <p:spPr>
          <a:xfrm>
            <a:off x="4879412" y="2479729"/>
            <a:ext cx="2316660" cy="369332"/>
          </a:xfrm>
          <a:prstGeom prst="rect">
            <a:avLst/>
          </a:prstGeom>
          <a:noFill/>
        </p:spPr>
        <p:txBody>
          <a:bodyPr wrap="none" rtlCol="0">
            <a:spAutoFit/>
          </a:bodyPr>
          <a:lstStyle/>
          <a:p>
            <a:r>
              <a:rPr lang="en-US" dirty="0"/>
              <a:t>Socio-ethnic  backdrop</a:t>
            </a:r>
          </a:p>
        </p:txBody>
      </p:sp>
      <p:sp>
        <p:nvSpPr>
          <p:cNvPr id="10" name="TextBox 9">
            <a:extLst>
              <a:ext uri="{FF2B5EF4-FFF2-40B4-BE49-F238E27FC236}">
                <a16:creationId xmlns:a16="http://schemas.microsoft.com/office/drawing/2014/main" id="{B1530BFE-85DB-7B45-AA96-8F16B0B9294E}"/>
              </a:ext>
            </a:extLst>
          </p:cNvPr>
          <p:cNvSpPr txBox="1"/>
          <p:nvPr/>
        </p:nvSpPr>
        <p:spPr>
          <a:xfrm>
            <a:off x="8970765" y="1475602"/>
            <a:ext cx="1244123" cy="369332"/>
          </a:xfrm>
          <a:prstGeom prst="rect">
            <a:avLst/>
          </a:prstGeom>
          <a:noFill/>
        </p:spPr>
        <p:txBody>
          <a:bodyPr wrap="none" rtlCol="0">
            <a:spAutoFit/>
          </a:bodyPr>
          <a:lstStyle/>
          <a:p>
            <a:r>
              <a:rPr lang="en-US" dirty="0"/>
              <a:t>Grade level</a:t>
            </a:r>
          </a:p>
        </p:txBody>
      </p:sp>
      <p:sp>
        <p:nvSpPr>
          <p:cNvPr id="11" name="TextBox 10">
            <a:extLst>
              <a:ext uri="{FF2B5EF4-FFF2-40B4-BE49-F238E27FC236}">
                <a16:creationId xmlns:a16="http://schemas.microsoft.com/office/drawing/2014/main" id="{5782B7EC-0F18-EA42-B903-3C17ECE5E76F}"/>
              </a:ext>
            </a:extLst>
          </p:cNvPr>
          <p:cNvSpPr txBox="1"/>
          <p:nvPr/>
        </p:nvSpPr>
        <p:spPr>
          <a:xfrm>
            <a:off x="5227360" y="3638102"/>
            <a:ext cx="3617593" cy="646331"/>
          </a:xfrm>
          <a:prstGeom prst="rect">
            <a:avLst/>
          </a:prstGeom>
          <a:noFill/>
        </p:spPr>
        <p:txBody>
          <a:bodyPr wrap="none" rtlCol="0">
            <a:spAutoFit/>
          </a:bodyPr>
          <a:lstStyle/>
          <a:p>
            <a:pPr algn="ctr"/>
            <a:r>
              <a:rPr lang="en-US" dirty="0"/>
              <a:t>Temporal</a:t>
            </a:r>
          </a:p>
          <a:p>
            <a:pPr algn="ctr"/>
            <a:r>
              <a:rPr lang="en-US" dirty="0"/>
              <a:t>e.g., Day 1, Start of class, ,mid-term?</a:t>
            </a:r>
          </a:p>
        </p:txBody>
      </p:sp>
      <p:sp>
        <p:nvSpPr>
          <p:cNvPr id="13" name="TextBox 12">
            <a:extLst>
              <a:ext uri="{FF2B5EF4-FFF2-40B4-BE49-F238E27FC236}">
                <a16:creationId xmlns:a16="http://schemas.microsoft.com/office/drawing/2014/main" id="{E247FDCE-2ACE-2F45-AE66-5C8D3B74CE51}"/>
              </a:ext>
            </a:extLst>
          </p:cNvPr>
          <p:cNvSpPr txBox="1"/>
          <p:nvPr/>
        </p:nvSpPr>
        <p:spPr>
          <a:xfrm>
            <a:off x="9199546" y="3453436"/>
            <a:ext cx="2407069" cy="369332"/>
          </a:xfrm>
          <a:prstGeom prst="rect">
            <a:avLst/>
          </a:prstGeom>
          <a:noFill/>
        </p:spPr>
        <p:txBody>
          <a:bodyPr wrap="none" rtlCol="0">
            <a:spAutoFit/>
          </a:bodyPr>
          <a:lstStyle/>
          <a:p>
            <a:r>
              <a:rPr lang="en-US" dirty="0"/>
              <a:t>Evaluator’s Experience*</a:t>
            </a:r>
          </a:p>
        </p:txBody>
      </p:sp>
      <p:sp>
        <p:nvSpPr>
          <p:cNvPr id="14" name="TextBox 13">
            <a:extLst>
              <a:ext uri="{FF2B5EF4-FFF2-40B4-BE49-F238E27FC236}">
                <a16:creationId xmlns:a16="http://schemas.microsoft.com/office/drawing/2014/main" id="{A54D565E-02AA-F44A-8896-1CDC0B1745A7}"/>
              </a:ext>
            </a:extLst>
          </p:cNvPr>
          <p:cNvSpPr txBox="1"/>
          <p:nvPr/>
        </p:nvSpPr>
        <p:spPr>
          <a:xfrm>
            <a:off x="2024847" y="5420075"/>
            <a:ext cx="7841057" cy="369332"/>
          </a:xfrm>
          <a:prstGeom prst="rect">
            <a:avLst/>
          </a:prstGeom>
          <a:noFill/>
        </p:spPr>
        <p:txBody>
          <a:bodyPr wrap="none" rtlCol="0">
            <a:spAutoFit/>
          </a:bodyPr>
          <a:lstStyle/>
          <a:p>
            <a:r>
              <a:rPr lang="en-US" i="1" dirty="0"/>
              <a:t>“He said.. She said” vs whatever the underlying  topic of discussion may be about.</a:t>
            </a:r>
          </a:p>
        </p:txBody>
      </p:sp>
    </p:spTree>
    <p:extLst>
      <p:ext uri="{BB962C8B-B14F-4D97-AF65-F5344CB8AC3E}">
        <p14:creationId xmlns:p14="http://schemas.microsoft.com/office/powerpoint/2010/main" val="807477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2E8A-69F4-BE48-A5AF-AEDFEA89CEA6}"/>
              </a:ext>
            </a:extLst>
          </p:cNvPr>
          <p:cNvSpPr>
            <a:spLocks noGrp="1"/>
          </p:cNvSpPr>
          <p:nvPr>
            <p:ph type="title"/>
          </p:nvPr>
        </p:nvSpPr>
        <p:spPr/>
        <p:txBody>
          <a:bodyPr>
            <a:normAutofit/>
          </a:bodyPr>
          <a:lstStyle/>
          <a:p>
            <a:r>
              <a:rPr lang="en-US" sz="2800" b="1" dirty="0"/>
              <a:t>Figure 4: Project Organization: Iterative Inquiry Process</a:t>
            </a:r>
          </a:p>
        </p:txBody>
      </p:sp>
      <p:sp>
        <p:nvSpPr>
          <p:cNvPr id="3" name="Oval 2">
            <a:extLst>
              <a:ext uri="{FF2B5EF4-FFF2-40B4-BE49-F238E27FC236}">
                <a16:creationId xmlns:a16="http://schemas.microsoft.com/office/drawing/2014/main" id="{341FE937-8EFA-3343-97B6-39A03A8CCF33}"/>
              </a:ext>
            </a:extLst>
          </p:cNvPr>
          <p:cNvSpPr/>
          <p:nvPr/>
        </p:nvSpPr>
        <p:spPr>
          <a:xfrm>
            <a:off x="5303578" y="1810078"/>
            <a:ext cx="1377343" cy="69797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Curation</a:t>
            </a:r>
          </a:p>
        </p:txBody>
      </p:sp>
      <p:sp>
        <p:nvSpPr>
          <p:cNvPr id="4" name="Oval 3">
            <a:extLst>
              <a:ext uri="{FF2B5EF4-FFF2-40B4-BE49-F238E27FC236}">
                <a16:creationId xmlns:a16="http://schemas.microsoft.com/office/drawing/2014/main" id="{23E6B8B6-9153-C040-98D8-69824469A6CC}"/>
              </a:ext>
            </a:extLst>
          </p:cNvPr>
          <p:cNvSpPr/>
          <p:nvPr/>
        </p:nvSpPr>
        <p:spPr>
          <a:xfrm>
            <a:off x="5303578" y="2863646"/>
            <a:ext cx="1377343" cy="69797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Vectorize</a:t>
            </a:r>
          </a:p>
        </p:txBody>
      </p:sp>
      <p:sp>
        <p:nvSpPr>
          <p:cNvPr id="7" name="Oval 6">
            <a:extLst>
              <a:ext uri="{FF2B5EF4-FFF2-40B4-BE49-F238E27FC236}">
                <a16:creationId xmlns:a16="http://schemas.microsoft.com/office/drawing/2014/main" id="{4105B970-8915-544A-A24D-4081EF808BD2}"/>
              </a:ext>
            </a:extLst>
          </p:cNvPr>
          <p:cNvSpPr/>
          <p:nvPr/>
        </p:nvSpPr>
        <p:spPr>
          <a:xfrm>
            <a:off x="2720446" y="4052914"/>
            <a:ext cx="1377343" cy="69797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Heuristic</a:t>
            </a:r>
          </a:p>
          <a:p>
            <a:pPr algn="ctr"/>
            <a:r>
              <a:rPr lang="en-US" sz="1600" b="1" dirty="0">
                <a:solidFill>
                  <a:schemeClr val="tx1"/>
                </a:solidFill>
              </a:rPr>
              <a:t>Checks</a:t>
            </a:r>
          </a:p>
        </p:txBody>
      </p:sp>
      <p:sp>
        <p:nvSpPr>
          <p:cNvPr id="8" name="Oval 7">
            <a:extLst>
              <a:ext uri="{FF2B5EF4-FFF2-40B4-BE49-F238E27FC236}">
                <a16:creationId xmlns:a16="http://schemas.microsoft.com/office/drawing/2014/main" id="{35271B58-F336-E44A-A58B-7A8CBF3651C7}"/>
              </a:ext>
            </a:extLst>
          </p:cNvPr>
          <p:cNvSpPr/>
          <p:nvPr/>
        </p:nvSpPr>
        <p:spPr>
          <a:xfrm>
            <a:off x="5025461" y="3837176"/>
            <a:ext cx="1933577" cy="69797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Supervised</a:t>
            </a:r>
          </a:p>
          <a:p>
            <a:pPr algn="ctr"/>
            <a:r>
              <a:rPr lang="en-US" sz="1600" b="1" dirty="0">
                <a:solidFill>
                  <a:schemeClr val="tx1"/>
                </a:solidFill>
              </a:rPr>
              <a:t>Classification</a:t>
            </a:r>
          </a:p>
        </p:txBody>
      </p:sp>
      <p:sp>
        <p:nvSpPr>
          <p:cNvPr id="9" name="Oval 8">
            <a:extLst>
              <a:ext uri="{FF2B5EF4-FFF2-40B4-BE49-F238E27FC236}">
                <a16:creationId xmlns:a16="http://schemas.microsoft.com/office/drawing/2014/main" id="{AC3C1798-3F3A-B148-8D34-1435A71E9516}"/>
              </a:ext>
            </a:extLst>
          </p:cNvPr>
          <p:cNvSpPr/>
          <p:nvPr/>
        </p:nvSpPr>
        <p:spPr>
          <a:xfrm>
            <a:off x="7852227" y="4052914"/>
            <a:ext cx="2173516" cy="69797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Unsupervised categorization/clustering</a:t>
            </a:r>
          </a:p>
        </p:txBody>
      </p:sp>
      <p:sp>
        <p:nvSpPr>
          <p:cNvPr id="10" name="Oval 9">
            <a:extLst>
              <a:ext uri="{FF2B5EF4-FFF2-40B4-BE49-F238E27FC236}">
                <a16:creationId xmlns:a16="http://schemas.microsoft.com/office/drawing/2014/main" id="{CC747E55-7B4C-4D4F-B570-59503B0B1B37}"/>
              </a:ext>
            </a:extLst>
          </p:cNvPr>
          <p:cNvSpPr/>
          <p:nvPr/>
        </p:nvSpPr>
        <p:spPr>
          <a:xfrm>
            <a:off x="5025461" y="4890744"/>
            <a:ext cx="1933577" cy="69797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Visualization &amp;</a:t>
            </a:r>
          </a:p>
          <a:p>
            <a:pPr algn="ctr"/>
            <a:r>
              <a:rPr lang="en-US" sz="1600" b="1" dirty="0">
                <a:solidFill>
                  <a:schemeClr val="tx1"/>
                </a:solidFill>
              </a:rPr>
              <a:t>Reporting</a:t>
            </a:r>
          </a:p>
        </p:txBody>
      </p:sp>
      <p:sp>
        <p:nvSpPr>
          <p:cNvPr id="11" name="Oval 10">
            <a:extLst>
              <a:ext uri="{FF2B5EF4-FFF2-40B4-BE49-F238E27FC236}">
                <a16:creationId xmlns:a16="http://schemas.microsoft.com/office/drawing/2014/main" id="{30AAE2E3-489C-2245-A154-C781ACC9F237}"/>
              </a:ext>
            </a:extLst>
          </p:cNvPr>
          <p:cNvSpPr/>
          <p:nvPr/>
        </p:nvSpPr>
        <p:spPr>
          <a:xfrm>
            <a:off x="4848203" y="5864274"/>
            <a:ext cx="2288093" cy="69797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Interpretation</a:t>
            </a:r>
          </a:p>
        </p:txBody>
      </p:sp>
      <p:cxnSp>
        <p:nvCxnSpPr>
          <p:cNvPr id="13" name="Straight Arrow Connector 12">
            <a:extLst>
              <a:ext uri="{FF2B5EF4-FFF2-40B4-BE49-F238E27FC236}">
                <a16:creationId xmlns:a16="http://schemas.microsoft.com/office/drawing/2014/main" id="{32CE6E51-EB52-A44C-8E8A-C8CB98ED5D10}"/>
              </a:ext>
            </a:extLst>
          </p:cNvPr>
          <p:cNvCxnSpPr>
            <a:cxnSpLocks/>
            <a:stCxn id="3" idx="4"/>
            <a:endCxn id="4" idx="0"/>
          </p:cNvCxnSpPr>
          <p:nvPr/>
        </p:nvCxnSpPr>
        <p:spPr>
          <a:xfrm>
            <a:off x="5992250" y="2508051"/>
            <a:ext cx="0" cy="35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77A5D5-3BF1-4C45-A78A-3542298E6A70}"/>
              </a:ext>
            </a:extLst>
          </p:cNvPr>
          <p:cNvCxnSpPr>
            <a:cxnSpLocks/>
            <a:stCxn id="4" idx="4"/>
            <a:endCxn id="8" idx="0"/>
          </p:cNvCxnSpPr>
          <p:nvPr/>
        </p:nvCxnSpPr>
        <p:spPr>
          <a:xfrm>
            <a:off x="5992250" y="3561619"/>
            <a:ext cx="0" cy="275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D4E867-2BB7-5044-A0A4-EC81A8D2C0EF}"/>
              </a:ext>
            </a:extLst>
          </p:cNvPr>
          <p:cNvCxnSpPr>
            <a:cxnSpLocks/>
            <a:stCxn id="8" idx="4"/>
            <a:endCxn id="10" idx="0"/>
          </p:cNvCxnSpPr>
          <p:nvPr/>
        </p:nvCxnSpPr>
        <p:spPr>
          <a:xfrm>
            <a:off x="5992250" y="4535149"/>
            <a:ext cx="0" cy="35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C0050E-FCDC-0242-83BF-427E38F60B5E}"/>
              </a:ext>
            </a:extLst>
          </p:cNvPr>
          <p:cNvCxnSpPr>
            <a:cxnSpLocks/>
            <a:stCxn id="10" idx="4"/>
            <a:endCxn id="11" idx="0"/>
          </p:cNvCxnSpPr>
          <p:nvPr/>
        </p:nvCxnSpPr>
        <p:spPr>
          <a:xfrm>
            <a:off x="5992250" y="5588717"/>
            <a:ext cx="0" cy="275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761AB6-E41C-E342-B2F5-28AF6542CD48}"/>
              </a:ext>
            </a:extLst>
          </p:cNvPr>
          <p:cNvCxnSpPr>
            <a:cxnSpLocks/>
            <a:stCxn id="4" idx="3"/>
            <a:endCxn id="7" idx="7"/>
          </p:cNvCxnSpPr>
          <p:nvPr/>
        </p:nvCxnSpPr>
        <p:spPr>
          <a:xfrm flipH="1">
            <a:off x="3896082" y="3459403"/>
            <a:ext cx="1609203" cy="695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7BF8A2F-7787-544A-B38E-69D696987564}"/>
              </a:ext>
            </a:extLst>
          </p:cNvPr>
          <p:cNvCxnSpPr>
            <a:cxnSpLocks/>
            <a:stCxn id="4" idx="5"/>
            <a:endCxn id="9" idx="1"/>
          </p:cNvCxnSpPr>
          <p:nvPr/>
        </p:nvCxnSpPr>
        <p:spPr>
          <a:xfrm>
            <a:off x="6479214" y="3459403"/>
            <a:ext cx="1691317" cy="695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3C0952A-02B6-A942-A4CC-E067204CA385}"/>
              </a:ext>
            </a:extLst>
          </p:cNvPr>
          <p:cNvCxnSpPr>
            <a:cxnSpLocks/>
            <a:stCxn id="7" idx="5"/>
            <a:endCxn id="10" idx="1"/>
          </p:cNvCxnSpPr>
          <p:nvPr/>
        </p:nvCxnSpPr>
        <p:spPr>
          <a:xfrm>
            <a:off x="3896082" y="4648671"/>
            <a:ext cx="1412545" cy="3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61E0266-B07F-1547-A89C-10D76FBFFA96}"/>
              </a:ext>
            </a:extLst>
          </p:cNvPr>
          <p:cNvCxnSpPr>
            <a:cxnSpLocks/>
            <a:stCxn id="9" idx="3"/>
            <a:endCxn id="10" idx="7"/>
          </p:cNvCxnSpPr>
          <p:nvPr/>
        </p:nvCxnSpPr>
        <p:spPr>
          <a:xfrm flipH="1">
            <a:off x="6675872" y="4648671"/>
            <a:ext cx="1494659" cy="344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Sun 40">
            <a:extLst>
              <a:ext uri="{FF2B5EF4-FFF2-40B4-BE49-F238E27FC236}">
                <a16:creationId xmlns:a16="http://schemas.microsoft.com/office/drawing/2014/main" id="{84E76CCF-A5AF-AC49-AC05-680729D476AE}"/>
              </a:ext>
            </a:extLst>
          </p:cNvPr>
          <p:cNvSpPr/>
          <p:nvPr/>
        </p:nvSpPr>
        <p:spPr>
          <a:xfrm>
            <a:off x="1244183" y="2164933"/>
            <a:ext cx="1933731" cy="1413736"/>
          </a:xfrm>
          <a:prstGeom prst="su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Idea</a:t>
            </a:r>
          </a:p>
        </p:txBody>
      </p:sp>
      <p:sp>
        <p:nvSpPr>
          <p:cNvPr id="42" name="Smiley Face 41">
            <a:extLst>
              <a:ext uri="{FF2B5EF4-FFF2-40B4-BE49-F238E27FC236}">
                <a16:creationId xmlns:a16="http://schemas.microsoft.com/office/drawing/2014/main" id="{36E8784D-0745-414A-9CA6-569CF8C46BA7}"/>
              </a:ext>
            </a:extLst>
          </p:cNvPr>
          <p:cNvSpPr/>
          <p:nvPr/>
        </p:nvSpPr>
        <p:spPr>
          <a:xfrm>
            <a:off x="1881291" y="2583570"/>
            <a:ext cx="659514" cy="576461"/>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loud 42">
            <a:extLst>
              <a:ext uri="{FF2B5EF4-FFF2-40B4-BE49-F238E27FC236}">
                <a16:creationId xmlns:a16="http://schemas.microsoft.com/office/drawing/2014/main" id="{D10DFA51-CDBA-904F-A464-F9925F78789B}"/>
              </a:ext>
            </a:extLst>
          </p:cNvPr>
          <p:cNvSpPr/>
          <p:nvPr/>
        </p:nvSpPr>
        <p:spPr>
          <a:xfrm>
            <a:off x="2353064" y="5568143"/>
            <a:ext cx="1338773" cy="914400"/>
          </a:xfrm>
          <a:prstGeom prst="cloud">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9DB5247C-8FF1-7C47-811C-D040D61BD68E}"/>
              </a:ext>
            </a:extLst>
          </p:cNvPr>
          <p:cNvSpPr/>
          <p:nvPr/>
        </p:nvSpPr>
        <p:spPr>
          <a:xfrm>
            <a:off x="2692693" y="5707547"/>
            <a:ext cx="659514" cy="57646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Curved Connector 45">
            <a:extLst>
              <a:ext uri="{FF2B5EF4-FFF2-40B4-BE49-F238E27FC236}">
                <a16:creationId xmlns:a16="http://schemas.microsoft.com/office/drawing/2014/main" id="{DF168BB7-722B-054A-BB14-299B352D9465}"/>
              </a:ext>
            </a:extLst>
          </p:cNvPr>
          <p:cNvCxnSpPr>
            <a:cxnSpLocks/>
            <a:stCxn id="41" idx="3"/>
            <a:endCxn id="3" idx="2"/>
          </p:cNvCxnSpPr>
          <p:nvPr/>
        </p:nvCxnSpPr>
        <p:spPr>
          <a:xfrm flipV="1">
            <a:off x="3177914" y="2159065"/>
            <a:ext cx="2125664" cy="71273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BEA33201-6566-9848-87E5-295BB7600990}"/>
              </a:ext>
            </a:extLst>
          </p:cNvPr>
          <p:cNvCxnSpPr>
            <a:cxnSpLocks/>
            <a:stCxn id="11" idx="2"/>
            <a:endCxn id="43" idx="0"/>
          </p:cNvCxnSpPr>
          <p:nvPr/>
        </p:nvCxnSpPr>
        <p:spPr>
          <a:xfrm rot="10800000">
            <a:off x="3690721" y="6025343"/>
            <a:ext cx="1157482" cy="18791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BABDF9B-F1A7-C74B-B653-94E2CB876376}"/>
              </a:ext>
            </a:extLst>
          </p:cNvPr>
          <p:cNvSpPr txBox="1"/>
          <p:nvPr/>
        </p:nvSpPr>
        <p:spPr>
          <a:xfrm>
            <a:off x="2987521" y="2428518"/>
            <a:ext cx="989373" cy="369332"/>
          </a:xfrm>
          <a:prstGeom prst="rect">
            <a:avLst/>
          </a:prstGeom>
          <a:noFill/>
        </p:spPr>
        <p:txBody>
          <a:bodyPr wrap="none" rtlCol="0">
            <a:spAutoFit/>
          </a:bodyPr>
          <a:lstStyle/>
          <a:p>
            <a:r>
              <a:rPr lang="en-US" b="1" dirty="0"/>
              <a:t>Idealism</a:t>
            </a:r>
          </a:p>
        </p:txBody>
      </p:sp>
      <p:sp>
        <p:nvSpPr>
          <p:cNvPr id="52" name="TextBox 51">
            <a:extLst>
              <a:ext uri="{FF2B5EF4-FFF2-40B4-BE49-F238E27FC236}">
                <a16:creationId xmlns:a16="http://schemas.microsoft.com/office/drawing/2014/main" id="{754E3CB0-1724-FD49-8736-A452A64BF862}"/>
              </a:ext>
            </a:extLst>
          </p:cNvPr>
          <p:cNvSpPr txBox="1"/>
          <p:nvPr/>
        </p:nvSpPr>
        <p:spPr>
          <a:xfrm>
            <a:off x="3747029" y="6261078"/>
            <a:ext cx="931473" cy="369332"/>
          </a:xfrm>
          <a:prstGeom prst="rect">
            <a:avLst/>
          </a:prstGeom>
          <a:noFill/>
        </p:spPr>
        <p:txBody>
          <a:bodyPr wrap="none" rtlCol="0">
            <a:spAutoFit/>
          </a:bodyPr>
          <a:lstStyle/>
          <a:p>
            <a:r>
              <a:rPr lang="en-US" b="1" dirty="0"/>
              <a:t>Realism</a:t>
            </a:r>
          </a:p>
        </p:txBody>
      </p:sp>
      <p:cxnSp>
        <p:nvCxnSpPr>
          <p:cNvPr id="53" name="Curved Connector 52">
            <a:extLst>
              <a:ext uri="{FF2B5EF4-FFF2-40B4-BE49-F238E27FC236}">
                <a16:creationId xmlns:a16="http://schemas.microsoft.com/office/drawing/2014/main" id="{557023FC-F26F-6A41-8303-9D82776FAB56}"/>
              </a:ext>
            </a:extLst>
          </p:cNvPr>
          <p:cNvCxnSpPr>
            <a:cxnSpLocks/>
            <a:stCxn id="43" idx="3"/>
            <a:endCxn id="41" idx="2"/>
          </p:cNvCxnSpPr>
          <p:nvPr/>
        </p:nvCxnSpPr>
        <p:spPr>
          <a:xfrm rot="16200000" flipV="1">
            <a:off x="1595872" y="4193846"/>
            <a:ext cx="2041756" cy="81140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B29D423-1E28-C549-9F1F-1CE27A88E681}"/>
              </a:ext>
            </a:extLst>
          </p:cNvPr>
          <p:cNvSpPr txBox="1"/>
          <p:nvPr/>
        </p:nvSpPr>
        <p:spPr>
          <a:xfrm>
            <a:off x="1702689" y="4401900"/>
            <a:ext cx="812530" cy="369332"/>
          </a:xfrm>
          <a:prstGeom prst="rect">
            <a:avLst/>
          </a:prstGeom>
          <a:noFill/>
        </p:spPr>
        <p:txBody>
          <a:bodyPr wrap="none" rtlCol="0">
            <a:spAutoFit/>
          </a:bodyPr>
          <a:lstStyle/>
          <a:p>
            <a:r>
              <a:rPr lang="en-US" dirty="0"/>
              <a:t>Insight</a:t>
            </a:r>
          </a:p>
        </p:txBody>
      </p:sp>
    </p:spTree>
    <p:extLst>
      <p:ext uri="{BB962C8B-B14F-4D97-AF65-F5344CB8AC3E}">
        <p14:creationId xmlns:p14="http://schemas.microsoft.com/office/powerpoint/2010/main" val="2275189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430555F-C345-174D-8A81-73A16E189D0D}"/>
              </a:ext>
            </a:extLst>
          </p:cNvPr>
          <p:cNvSpPr/>
          <p:nvPr/>
        </p:nvSpPr>
        <p:spPr>
          <a:xfrm>
            <a:off x="432309" y="952500"/>
            <a:ext cx="4386264" cy="49530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0F7EF2-C652-F043-B208-16C16406C76C}"/>
              </a:ext>
            </a:extLst>
          </p:cNvPr>
          <p:cNvSpPr txBox="1"/>
          <p:nvPr/>
        </p:nvSpPr>
        <p:spPr>
          <a:xfrm>
            <a:off x="432308" y="1412486"/>
            <a:ext cx="1229824" cy="369332"/>
          </a:xfrm>
          <a:prstGeom prst="rect">
            <a:avLst/>
          </a:prstGeom>
          <a:noFill/>
        </p:spPr>
        <p:txBody>
          <a:bodyPr wrap="none" rtlCol="0">
            <a:spAutoFit/>
          </a:bodyPr>
          <a:lstStyle/>
          <a:p>
            <a:r>
              <a:rPr lang="en-US" dirty="0"/>
              <a:t>Full Corpus</a:t>
            </a:r>
          </a:p>
        </p:txBody>
      </p:sp>
      <p:sp>
        <p:nvSpPr>
          <p:cNvPr id="4" name="TextBox 3">
            <a:extLst>
              <a:ext uri="{FF2B5EF4-FFF2-40B4-BE49-F238E27FC236}">
                <a16:creationId xmlns:a16="http://schemas.microsoft.com/office/drawing/2014/main" id="{2DC99EE5-B36D-BC4A-AE53-A8F5FA26CA69}"/>
              </a:ext>
            </a:extLst>
          </p:cNvPr>
          <p:cNvSpPr txBox="1"/>
          <p:nvPr/>
        </p:nvSpPr>
        <p:spPr>
          <a:xfrm>
            <a:off x="1480820" y="2144006"/>
            <a:ext cx="1198533" cy="369332"/>
          </a:xfrm>
          <a:prstGeom prst="rect">
            <a:avLst/>
          </a:prstGeom>
          <a:noFill/>
        </p:spPr>
        <p:txBody>
          <a:bodyPr wrap="none" rtlCol="0">
            <a:spAutoFit/>
          </a:bodyPr>
          <a:lstStyle/>
          <a:p>
            <a:r>
              <a:rPr lang="en-US" dirty="0"/>
              <a:t>Transcripts</a:t>
            </a:r>
          </a:p>
        </p:txBody>
      </p:sp>
      <p:sp>
        <p:nvSpPr>
          <p:cNvPr id="5" name="TextBox 4">
            <a:extLst>
              <a:ext uri="{FF2B5EF4-FFF2-40B4-BE49-F238E27FC236}">
                <a16:creationId xmlns:a16="http://schemas.microsoft.com/office/drawing/2014/main" id="{6D69A5A7-CDD6-AD45-9361-E600DDE5928C}"/>
              </a:ext>
            </a:extLst>
          </p:cNvPr>
          <p:cNvSpPr txBox="1"/>
          <p:nvPr/>
        </p:nvSpPr>
        <p:spPr>
          <a:xfrm>
            <a:off x="2214832" y="2875526"/>
            <a:ext cx="1206484" cy="369332"/>
          </a:xfrm>
          <a:prstGeom prst="rect">
            <a:avLst/>
          </a:prstGeom>
          <a:noFill/>
        </p:spPr>
        <p:txBody>
          <a:bodyPr wrap="none" rtlCol="0">
            <a:spAutoFit/>
          </a:bodyPr>
          <a:lstStyle/>
          <a:p>
            <a:r>
              <a:rPr lang="en-US" dirty="0"/>
              <a:t>Utterances</a:t>
            </a:r>
          </a:p>
        </p:txBody>
      </p:sp>
      <p:sp>
        <p:nvSpPr>
          <p:cNvPr id="6" name="TextBox 5">
            <a:extLst>
              <a:ext uri="{FF2B5EF4-FFF2-40B4-BE49-F238E27FC236}">
                <a16:creationId xmlns:a16="http://schemas.microsoft.com/office/drawing/2014/main" id="{2C7956EA-79A0-2644-9CFC-08AE8185DE58}"/>
              </a:ext>
            </a:extLst>
          </p:cNvPr>
          <p:cNvSpPr txBox="1"/>
          <p:nvPr/>
        </p:nvSpPr>
        <p:spPr>
          <a:xfrm>
            <a:off x="3167854" y="3607046"/>
            <a:ext cx="1140249" cy="369332"/>
          </a:xfrm>
          <a:prstGeom prst="rect">
            <a:avLst/>
          </a:prstGeom>
          <a:noFill/>
        </p:spPr>
        <p:txBody>
          <a:bodyPr wrap="none" rtlCol="0">
            <a:spAutoFit/>
          </a:bodyPr>
          <a:lstStyle/>
          <a:p>
            <a:r>
              <a:rPr lang="en-US" dirty="0"/>
              <a:t>Sentences</a:t>
            </a:r>
          </a:p>
        </p:txBody>
      </p:sp>
      <p:cxnSp>
        <p:nvCxnSpPr>
          <p:cNvPr id="8" name="Elbow Connector 7">
            <a:extLst>
              <a:ext uri="{FF2B5EF4-FFF2-40B4-BE49-F238E27FC236}">
                <a16:creationId xmlns:a16="http://schemas.microsoft.com/office/drawing/2014/main" id="{9F849888-A908-5B40-AF56-E698E381532F}"/>
              </a:ext>
            </a:extLst>
          </p:cNvPr>
          <p:cNvCxnSpPr>
            <a:cxnSpLocks/>
            <a:stCxn id="3" idx="2"/>
            <a:endCxn id="4" idx="1"/>
          </p:cNvCxnSpPr>
          <p:nvPr/>
        </p:nvCxnSpPr>
        <p:spPr>
          <a:xfrm rot="16200000" flipH="1">
            <a:off x="990593" y="1838445"/>
            <a:ext cx="546854" cy="433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31CD95B4-F9C5-6945-AFFE-B4FDD8D988C4}"/>
              </a:ext>
            </a:extLst>
          </p:cNvPr>
          <p:cNvCxnSpPr>
            <a:cxnSpLocks/>
            <a:stCxn id="4" idx="2"/>
            <a:endCxn id="5" idx="1"/>
          </p:cNvCxnSpPr>
          <p:nvPr/>
        </p:nvCxnSpPr>
        <p:spPr>
          <a:xfrm rot="16200000" flipH="1">
            <a:off x="1874032" y="2719392"/>
            <a:ext cx="546854" cy="1347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3D631F2-F601-0048-B8E8-9849671FBD3F}"/>
              </a:ext>
            </a:extLst>
          </p:cNvPr>
          <p:cNvCxnSpPr>
            <a:cxnSpLocks/>
            <a:stCxn id="5" idx="2"/>
            <a:endCxn id="6" idx="1"/>
          </p:cNvCxnSpPr>
          <p:nvPr/>
        </p:nvCxnSpPr>
        <p:spPr>
          <a:xfrm rot="16200000" flipH="1">
            <a:off x="2719537" y="3343395"/>
            <a:ext cx="546854" cy="349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709B596-1BC1-814E-BAAC-BFF7475B74FB}"/>
              </a:ext>
            </a:extLst>
          </p:cNvPr>
          <p:cNvSpPr txBox="1"/>
          <p:nvPr/>
        </p:nvSpPr>
        <p:spPr>
          <a:xfrm>
            <a:off x="6187390" y="881910"/>
            <a:ext cx="2457276" cy="5509200"/>
          </a:xfrm>
          <a:prstGeom prst="rect">
            <a:avLst/>
          </a:prstGeom>
          <a:noFill/>
        </p:spPr>
        <p:txBody>
          <a:bodyPr wrap="none" rtlCol="0">
            <a:spAutoFit/>
          </a:bodyPr>
          <a:lstStyle/>
          <a:p>
            <a:r>
              <a:rPr lang="en-US" sz="1600" b="1" dirty="0"/>
              <a:t>SUPERVISED</a:t>
            </a:r>
          </a:p>
          <a:p>
            <a:r>
              <a:rPr lang="en-US" sz="1600" b="1" dirty="0"/>
              <a:t>Classification &amp; Regression</a:t>
            </a:r>
          </a:p>
          <a:p>
            <a:pPr marL="285750" indent="-285750">
              <a:buFont typeface="Arial" panose="020B0604020202020204" pitchFamily="34" charset="0"/>
              <a:buChar char="•"/>
            </a:pPr>
            <a:r>
              <a:rPr lang="en-US" sz="1600" b="1" dirty="0"/>
              <a:t>Logistic Regression</a:t>
            </a:r>
          </a:p>
          <a:p>
            <a:pPr marL="285750" indent="-285750">
              <a:buFont typeface="Arial" panose="020B0604020202020204" pitchFamily="34" charset="0"/>
              <a:buChar char="•"/>
            </a:pPr>
            <a:r>
              <a:rPr lang="en-US" sz="1600" b="1" dirty="0"/>
              <a:t>Neural Networks</a:t>
            </a:r>
          </a:p>
          <a:p>
            <a:pPr marL="285750" indent="-285750">
              <a:buFont typeface="Arial" panose="020B0604020202020204" pitchFamily="34" charset="0"/>
              <a:buChar char="•"/>
            </a:pPr>
            <a:r>
              <a:rPr lang="en-US" sz="1600" b="1" dirty="0"/>
              <a:t>Random Forest</a:t>
            </a:r>
          </a:p>
          <a:p>
            <a:pPr marL="285750" indent="-285750">
              <a:buFont typeface="Arial" panose="020B0604020202020204" pitchFamily="34" charset="0"/>
              <a:buChar char="•"/>
            </a:pPr>
            <a:r>
              <a:rPr lang="en-US" sz="1600" b="1" dirty="0"/>
              <a:t>SVM</a:t>
            </a:r>
          </a:p>
          <a:p>
            <a:pPr marL="285750" indent="-285750">
              <a:buFont typeface="Arial" panose="020B0604020202020204" pitchFamily="34" charset="0"/>
              <a:buChar char="•"/>
            </a:pPr>
            <a:r>
              <a:rPr lang="en-US" sz="1600" b="1" dirty="0" err="1"/>
              <a:t>Adaboost</a:t>
            </a:r>
            <a:endParaRPr lang="en-US" sz="1600" b="1" dirty="0"/>
          </a:p>
          <a:p>
            <a:pPr marL="285750" indent="-285750">
              <a:buFont typeface="Arial" panose="020B0604020202020204" pitchFamily="34" charset="0"/>
              <a:buChar char="•"/>
            </a:pPr>
            <a:r>
              <a:rPr lang="en-US" sz="1600" b="1" dirty="0"/>
              <a:t>Labeled - LDA</a:t>
            </a:r>
          </a:p>
          <a:p>
            <a:pPr marL="285750" indent="-285750">
              <a:buFont typeface="Arial" panose="020B0604020202020204" pitchFamily="34" charset="0"/>
              <a:buChar char="•"/>
            </a:pPr>
            <a:r>
              <a:rPr lang="en-US" sz="1600" b="1" dirty="0"/>
              <a:t>Naïve-Bayes</a:t>
            </a:r>
          </a:p>
          <a:p>
            <a:pPr marL="285750" indent="-285750">
              <a:buFont typeface="Arial" panose="020B0604020202020204" pitchFamily="34" charset="0"/>
              <a:buChar char="•"/>
            </a:pPr>
            <a:r>
              <a:rPr lang="en-US" sz="1600" b="1" dirty="0"/>
              <a:t>…</a:t>
            </a:r>
          </a:p>
          <a:p>
            <a:endParaRPr lang="en-US" sz="1600" b="1" dirty="0"/>
          </a:p>
          <a:p>
            <a:r>
              <a:rPr lang="en-US" sz="1600" b="1" dirty="0"/>
              <a:t>SEMI-SUPERVISED</a:t>
            </a:r>
          </a:p>
          <a:p>
            <a:pPr marL="285750" indent="-285750">
              <a:buFont typeface="Arial" panose="020B0604020202020204" pitchFamily="34" charset="0"/>
              <a:buChar char="•"/>
            </a:pPr>
            <a:r>
              <a:rPr lang="en-US" sz="1600" b="1" dirty="0"/>
              <a:t>~Maximum Entropy</a:t>
            </a:r>
          </a:p>
          <a:p>
            <a:pPr marL="285750" indent="-285750">
              <a:buFont typeface="Arial" panose="020B0604020202020204" pitchFamily="34" charset="0"/>
              <a:buChar char="•"/>
            </a:pPr>
            <a:r>
              <a:rPr lang="en-US" sz="1600" b="1" dirty="0"/>
              <a:t>…</a:t>
            </a:r>
          </a:p>
          <a:p>
            <a:endParaRPr lang="en-US" sz="1600" b="1" dirty="0"/>
          </a:p>
          <a:p>
            <a:r>
              <a:rPr lang="en-US" sz="1600" b="1" dirty="0"/>
              <a:t>UNSUPERVISED</a:t>
            </a:r>
          </a:p>
          <a:p>
            <a:r>
              <a:rPr lang="en-US" sz="1600" b="1" dirty="0"/>
              <a:t>Clustering &amp; Associations</a:t>
            </a:r>
          </a:p>
          <a:p>
            <a:pPr marL="285750" indent="-285750">
              <a:buFont typeface="Arial" panose="020B0604020202020204" pitchFamily="34" charset="0"/>
              <a:buChar char="•"/>
            </a:pPr>
            <a:r>
              <a:rPr lang="en-US" sz="1600" b="1" dirty="0"/>
              <a:t>K-means</a:t>
            </a:r>
          </a:p>
          <a:p>
            <a:pPr marL="285750" indent="-285750">
              <a:buFont typeface="Arial" panose="020B0604020202020204" pitchFamily="34" charset="0"/>
              <a:buChar char="•"/>
            </a:pPr>
            <a:r>
              <a:rPr lang="en-US" sz="1600" b="1" dirty="0"/>
              <a:t>PCA</a:t>
            </a:r>
          </a:p>
          <a:p>
            <a:pPr marL="285750" indent="-285750">
              <a:buFont typeface="Arial" panose="020B0604020202020204" pitchFamily="34" charset="0"/>
              <a:buChar char="•"/>
            </a:pPr>
            <a:r>
              <a:rPr lang="en-US" sz="1600" b="1" dirty="0"/>
              <a:t>LDA</a:t>
            </a:r>
          </a:p>
          <a:p>
            <a:pPr marL="285750" indent="-285750">
              <a:buFont typeface="Arial" panose="020B0604020202020204" pitchFamily="34" charset="0"/>
              <a:buChar char="•"/>
            </a:pPr>
            <a:r>
              <a:rPr lang="en-US" sz="1600" b="1" dirty="0"/>
              <a:t>…</a:t>
            </a:r>
          </a:p>
          <a:p>
            <a:endParaRPr lang="en-US" sz="1600" b="1" dirty="0"/>
          </a:p>
        </p:txBody>
      </p:sp>
      <p:sp>
        <p:nvSpPr>
          <p:cNvPr id="12" name="TextBox 11">
            <a:extLst>
              <a:ext uri="{FF2B5EF4-FFF2-40B4-BE49-F238E27FC236}">
                <a16:creationId xmlns:a16="http://schemas.microsoft.com/office/drawing/2014/main" id="{4A0B7CB1-9FC9-DA4C-8ED3-A5F4F967AB76}"/>
              </a:ext>
            </a:extLst>
          </p:cNvPr>
          <p:cNvSpPr txBox="1"/>
          <p:nvPr/>
        </p:nvSpPr>
        <p:spPr>
          <a:xfrm>
            <a:off x="4027972" y="4338566"/>
            <a:ext cx="790601" cy="369332"/>
          </a:xfrm>
          <a:prstGeom prst="rect">
            <a:avLst/>
          </a:prstGeom>
          <a:noFill/>
        </p:spPr>
        <p:txBody>
          <a:bodyPr wrap="none" rtlCol="0">
            <a:spAutoFit/>
          </a:bodyPr>
          <a:lstStyle/>
          <a:p>
            <a:r>
              <a:rPr lang="en-US" dirty="0"/>
              <a:t>Words</a:t>
            </a:r>
          </a:p>
        </p:txBody>
      </p:sp>
      <p:cxnSp>
        <p:nvCxnSpPr>
          <p:cNvPr id="13" name="Elbow Connector 12">
            <a:extLst>
              <a:ext uri="{FF2B5EF4-FFF2-40B4-BE49-F238E27FC236}">
                <a16:creationId xmlns:a16="http://schemas.microsoft.com/office/drawing/2014/main" id="{56680FFE-FCB5-284A-91D3-0B4FFF866344}"/>
              </a:ext>
            </a:extLst>
          </p:cNvPr>
          <p:cNvCxnSpPr>
            <a:cxnSpLocks/>
            <a:stCxn id="6" idx="2"/>
            <a:endCxn id="12" idx="1"/>
          </p:cNvCxnSpPr>
          <p:nvPr/>
        </p:nvCxnSpPr>
        <p:spPr>
          <a:xfrm rot="16200000" flipH="1">
            <a:off x="3609548" y="4104808"/>
            <a:ext cx="546854" cy="2899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AE5721-A68A-AC47-8D26-8F0358E8DF61}"/>
              </a:ext>
            </a:extLst>
          </p:cNvPr>
          <p:cNvSpPr txBox="1"/>
          <p:nvPr/>
        </p:nvSpPr>
        <p:spPr>
          <a:xfrm>
            <a:off x="9872882" y="3313345"/>
            <a:ext cx="2031601" cy="646331"/>
          </a:xfrm>
          <a:prstGeom prst="rect">
            <a:avLst/>
          </a:prstGeom>
          <a:noFill/>
        </p:spPr>
        <p:txBody>
          <a:bodyPr vert="horz" wrap="square" rtlCol="0">
            <a:spAutoFit/>
          </a:bodyPr>
          <a:lstStyle/>
          <a:p>
            <a:r>
              <a:rPr lang="en-US" b="1" dirty="0"/>
              <a:t>Hyper- </a:t>
            </a:r>
            <a:r>
              <a:rPr lang="en-US" b="1" dirty="0" err="1"/>
              <a:t>Parameters</a:t>
            </a:r>
            <a:r>
              <a:rPr lang="en-US" b="1" baseline="-25000" dirty="0" err="1"/>
              <a:t>method</a:t>
            </a:r>
            <a:endParaRPr lang="en-US" b="1" dirty="0"/>
          </a:p>
        </p:txBody>
      </p:sp>
      <p:sp>
        <p:nvSpPr>
          <p:cNvPr id="2" name="Title 1">
            <a:extLst>
              <a:ext uri="{FF2B5EF4-FFF2-40B4-BE49-F238E27FC236}">
                <a16:creationId xmlns:a16="http://schemas.microsoft.com/office/drawing/2014/main" id="{E4916694-9546-E24F-BB2E-61A7DBC7875E}"/>
              </a:ext>
            </a:extLst>
          </p:cNvPr>
          <p:cNvSpPr>
            <a:spLocks noGrp="1"/>
          </p:cNvSpPr>
          <p:nvPr>
            <p:ph type="title"/>
          </p:nvPr>
        </p:nvSpPr>
        <p:spPr>
          <a:xfrm>
            <a:off x="838200" y="365125"/>
            <a:ext cx="10515600" cy="581279"/>
          </a:xfrm>
        </p:spPr>
        <p:txBody>
          <a:bodyPr>
            <a:normAutofit fontScale="90000"/>
          </a:bodyPr>
          <a:lstStyle/>
          <a:p>
            <a:r>
              <a:rPr lang="en-US" b="1" dirty="0"/>
              <a:t>Combinatorial Challenges</a:t>
            </a:r>
          </a:p>
        </p:txBody>
      </p:sp>
      <p:sp>
        <p:nvSpPr>
          <p:cNvPr id="7" name="Summing Junction 6">
            <a:extLst>
              <a:ext uri="{FF2B5EF4-FFF2-40B4-BE49-F238E27FC236}">
                <a16:creationId xmlns:a16="http://schemas.microsoft.com/office/drawing/2014/main" id="{5DD0518C-5315-AA46-B22C-39F030B647A5}"/>
              </a:ext>
            </a:extLst>
          </p:cNvPr>
          <p:cNvSpPr/>
          <p:nvPr/>
        </p:nvSpPr>
        <p:spPr>
          <a:xfrm>
            <a:off x="8821792" y="3330186"/>
            <a:ext cx="612648" cy="612648"/>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umming Junction 17">
            <a:extLst>
              <a:ext uri="{FF2B5EF4-FFF2-40B4-BE49-F238E27FC236}">
                <a16:creationId xmlns:a16="http://schemas.microsoft.com/office/drawing/2014/main" id="{3CC34D50-A254-304E-B83B-E1D4254E8C78}"/>
              </a:ext>
            </a:extLst>
          </p:cNvPr>
          <p:cNvSpPr/>
          <p:nvPr/>
        </p:nvSpPr>
        <p:spPr>
          <a:xfrm>
            <a:off x="5042342" y="3330186"/>
            <a:ext cx="612648" cy="612648"/>
          </a:xfrm>
          <a:prstGeom prst="flowChartSummingJunc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uble Brace 8">
            <a:extLst>
              <a:ext uri="{FF2B5EF4-FFF2-40B4-BE49-F238E27FC236}">
                <a16:creationId xmlns:a16="http://schemas.microsoft.com/office/drawing/2014/main" id="{5741546F-3530-854C-BC2B-09AD86045007}"/>
              </a:ext>
            </a:extLst>
          </p:cNvPr>
          <p:cNvSpPr/>
          <p:nvPr/>
        </p:nvSpPr>
        <p:spPr>
          <a:xfrm>
            <a:off x="9547502" y="3179310"/>
            <a:ext cx="2408330" cy="914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Double Brace 18">
            <a:extLst>
              <a:ext uri="{FF2B5EF4-FFF2-40B4-BE49-F238E27FC236}">
                <a16:creationId xmlns:a16="http://schemas.microsoft.com/office/drawing/2014/main" id="{1A734890-4519-3A4D-9FF2-2F0515ADA742}"/>
              </a:ext>
            </a:extLst>
          </p:cNvPr>
          <p:cNvSpPr/>
          <p:nvPr/>
        </p:nvSpPr>
        <p:spPr>
          <a:xfrm>
            <a:off x="5734186" y="935643"/>
            <a:ext cx="2963333" cy="540173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BA28A602-BA32-6749-93E8-203862125585}"/>
              </a:ext>
            </a:extLst>
          </p:cNvPr>
          <p:cNvSpPr txBox="1"/>
          <p:nvPr/>
        </p:nvSpPr>
        <p:spPr>
          <a:xfrm>
            <a:off x="4203020" y="4730322"/>
            <a:ext cx="615553" cy="421233"/>
          </a:xfrm>
          <a:prstGeom prst="rect">
            <a:avLst/>
          </a:prstGeom>
          <a:noFill/>
        </p:spPr>
        <p:txBody>
          <a:bodyPr vert="vert" wrap="square" rtlCol="0">
            <a:spAutoFit/>
          </a:bodyPr>
          <a:lstStyle/>
          <a:p>
            <a:r>
              <a:rPr lang="en-US" sz="2800" b="1" dirty="0"/>
              <a:t>...</a:t>
            </a:r>
          </a:p>
        </p:txBody>
      </p:sp>
    </p:spTree>
    <p:extLst>
      <p:ext uri="{BB962C8B-B14F-4D97-AF65-F5344CB8AC3E}">
        <p14:creationId xmlns:p14="http://schemas.microsoft.com/office/powerpoint/2010/main" val="9235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51D3-53D4-D147-ACB5-B9E4ABAF6777}"/>
              </a:ext>
            </a:extLst>
          </p:cNvPr>
          <p:cNvSpPr>
            <a:spLocks noGrp="1"/>
          </p:cNvSpPr>
          <p:nvPr>
            <p:ph type="title"/>
          </p:nvPr>
        </p:nvSpPr>
        <p:spPr/>
        <p:txBody>
          <a:bodyPr>
            <a:normAutofit/>
          </a:bodyPr>
          <a:lstStyle/>
          <a:p>
            <a:r>
              <a:rPr lang="en-US" sz="2800" b="1" dirty="0"/>
              <a:t>Project Goal</a:t>
            </a:r>
          </a:p>
        </p:txBody>
      </p:sp>
      <p:sp>
        <p:nvSpPr>
          <p:cNvPr id="13" name="Rectangle 12">
            <a:extLst>
              <a:ext uri="{FF2B5EF4-FFF2-40B4-BE49-F238E27FC236}">
                <a16:creationId xmlns:a16="http://schemas.microsoft.com/office/drawing/2014/main" id="{59580D40-24D7-B54D-9EC0-80A32F991333}"/>
              </a:ext>
            </a:extLst>
          </p:cNvPr>
          <p:cNvSpPr/>
          <p:nvPr/>
        </p:nvSpPr>
        <p:spPr>
          <a:xfrm>
            <a:off x="2561279" y="1546333"/>
            <a:ext cx="6096000" cy="1815882"/>
          </a:xfrm>
          <a:prstGeom prst="rect">
            <a:avLst/>
          </a:prstGeom>
        </p:spPr>
        <p:txBody>
          <a:bodyPr>
            <a:spAutoFit/>
          </a:bodyPr>
          <a:lstStyle/>
          <a:p>
            <a:pPr algn="ctr"/>
            <a:r>
              <a:rPr lang="en-US" sz="2800" dirty="0"/>
              <a:t>Improve</a:t>
            </a:r>
          </a:p>
          <a:p>
            <a:pPr algn="ctr"/>
            <a:r>
              <a:rPr lang="en-US" sz="2800" dirty="0"/>
              <a:t>K-12 Teaching &amp; Learning</a:t>
            </a:r>
          </a:p>
          <a:p>
            <a:pPr algn="ctr"/>
            <a:r>
              <a:rPr lang="en-US" sz="2800" dirty="0"/>
              <a:t>Thru</a:t>
            </a:r>
          </a:p>
          <a:p>
            <a:pPr algn="ctr"/>
            <a:r>
              <a:rPr lang="en-US" sz="2800" dirty="0"/>
              <a:t>Automation</a:t>
            </a:r>
          </a:p>
        </p:txBody>
      </p:sp>
      <p:sp>
        <p:nvSpPr>
          <p:cNvPr id="14" name="Rectangle 13">
            <a:extLst>
              <a:ext uri="{FF2B5EF4-FFF2-40B4-BE49-F238E27FC236}">
                <a16:creationId xmlns:a16="http://schemas.microsoft.com/office/drawing/2014/main" id="{8BDAE31B-FCBB-0A4B-BDD1-F72894192C6F}"/>
              </a:ext>
            </a:extLst>
          </p:cNvPr>
          <p:cNvSpPr/>
          <p:nvPr/>
        </p:nvSpPr>
        <p:spPr>
          <a:xfrm>
            <a:off x="1343608" y="4539343"/>
            <a:ext cx="212738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Classroom</a:t>
            </a:r>
          </a:p>
          <a:p>
            <a:pPr algn="ctr"/>
            <a:r>
              <a:rPr lang="en-US" dirty="0"/>
              <a:t>Transcript </a:t>
            </a:r>
          </a:p>
        </p:txBody>
      </p:sp>
      <p:sp>
        <p:nvSpPr>
          <p:cNvPr id="20" name="Rectangle 19">
            <a:extLst>
              <a:ext uri="{FF2B5EF4-FFF2-40B4-BE49-F238E27FC236}">
                <a16:creationId xmlns:a16="http://schemas.microsoft.com/office/drawing/2014/main" id="{2D3A589F-2B88-944A-AFD2-E05AC099EDB5}"/>
              </a:ext>
            </a:extLst>
          </p:cNvPr>
          <p:cNvSpPr/>
          <p:nvPr/>
        </p:nvSpPr>
        <p:spPr>
          <a:xfrm>
            <a:off x="7486260" y="4539343"/>
            <a:ext cx="212738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 Practice</a:t>
            </a:r>
          </a:p>
          <a:p>
            <a:pPr algn="ctr"/>
            <a:r>
              <a:rPr lang="en-US" dirty="0"/>
              <a:t>Adherence</a:t>
            </a:r>
          </a:p>
          <a:p>
            <a:pPr algn="ctr"/>
            <a:r>
              <a:rPr lang="en-US" dirty="0"/>
              <a:t>Assessment</a:t>
            </a:r>
          </a:p>
        </p:txBody>
      </p:sp>
      <p:cxnSp>
        <p:nvCxnSpPr>
          <p:cNvPr id="17" name="Straight Arrow Connector 16">
            <a:extLst>
              <a:ext uri="{FF2B5EF4-FFF2-40B4-BE49-F238E27FC236}">
                <a16:creationId xmlns:a16="http://schemas.microsoft.com/office/drawing/2014/main" id="{163B94BA-F96C-B04A-BBCE-CB484B721B81}"/>
              </a:ext>
            </a:extLst>
          </p:cNvPr>
          <p:cNvCxnSpPr>
            <a:cxnSpLocks/>
            <a:stCxn id="14" idx="3"/>
            <a:endCxn id="3074" idx="1"/>
          </p:cNvCxnSpPr>
          <p:nvPr/>
        </p:nvCxnSpPr>
        <p:spPr>
          <a:xfrm>
            <a:off x="3470988" y="4996543"/>
            <a:ext cx="659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DD0278-2C0A-6145-A04A-DA9EE01B5373}"/>
              </a:ext>
            </a:extLst>
          </p:cNvPr>
          <p:cNvCxnSpPr>
            <a:cxnSpLocks/>
            <a:stCxn id="3074" idx="3"/>
            <a:endCxn id="20" idx="1"/>
          </p:cNvCxnSpPr>
          <p:nvPr/>
        </p:nvCxnSpPr>
        <p:spPr>
          <a:xfrm>
            <a:off x="7076750" y="4996543"/>
            <a:ext cx="409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images.computerhistory.org/revonline/images/102649688-03-01.jpg?w=600">
            <a:extLst>
              <a:ext uri="{FF2B5EF4-FFF2-40B4-BE49-F238E27FC236}">
                <a16:creationId xmlns:a16="http://schemas.microsoft.com/office/drawing/2014/main" id="{FD1DBC7E-A7BD-CF4C-B18B-65AF78C74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350" y="3485243"/>
            <a:ext cx="2946400"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338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51D3-53D4-D147-ACB5-B9E4ABAF6777}"/>
              </a:ext>
            </a:extLst>
          </p:cNvPr>
          <p:cNvSpPr>
            <a:spLocks noGrp="1"/>
          </p:cNvSpPr>
          <p:nvPr>
            <p:ph type="title"/>
          </p:nvPr>
        </p:nvSpPr>
        <p:spPr>
          <a:xfrm>
            <a:off x="524587" y="0"/>
            <a:ext cx="10515600" cy="1325563"/>
          </a:xfrm>
        </p:spPr>
        <p:txBody>
          <a:bodyPr>
            <a:normAutofit/>
          </a:bodyPr>
          <a:lstStyle/>
          <a:p>
            <a:r>
              <a:rPr lang="en-US" sz="2800" b="1" dirty="0"/>
              <a:t>Project Organization &amp; Approach</a:t>
            </a:r>
          </a:p>
        </p:txBody>
      </p:sp>
      <p:sp>
        <p:nvSpPr>
          <p:cNvPr id="13" name="Rectangle 12">
            <a:extLst>
              <a:ext uri="{FF2B5EF4-FFF2-40B4-BE49-F238E27FC236}">
                <a16:creationId xmlns:a16="http://schemas.microsoft.com/office/drawing/2014/main" id="{6AF42A4F-470F-1047-8B86-9B2BBD70A04D}"/>
              </a:ext>
            </a:extLst>
          </p:cNvPr>
          <p:cNvSpPr/>
          <p:nvPr/>
        </p:nvSpPr>
        <p:spPr>
          <a:xfrm>
            <a:off x="1338424" y="976140"/>
            <a:ext cx="8843961" cy="5247590"/>
          </a:xfrm>
          <a:prstGeom prst="rect">
            <a:avLst/>
          </a:prstGeom>
        </p:spPr>
        <p:txBody>
          <a:bodyPr wrap="square">
            <a:spAutoFit/>
          </a:bodyPr>
          <a:lstStyle/>
          <a:p>
            <a:pPr marL="228600" lvl="1">
              <a:spcBef>
                <a:spcPts val="1000"/>
              </a:spcBef>
            </a:pPr>
            <a:r>
              <a:rPr lang="en-US" sz="2000" b="1" dirty="0">
                <a:solidFill>
                  <a:schemeClr val="bg1"/>
                </a:solidFill>
                <a:highlight>
                  <a:srgbClr val="800080"/>
                </a:highlight>
              </a:rPr>
              <a:t>Dialogue</a:t>
            </a:r>
            <a:r>
              <a:rPr lang="en-US" sz="2000" dirty="0">
                <a:solidFill>
                  <a:schemeClr val="bg1"/>
                </a:solidFill>
                <a:highlight>
                  <a:srgbClr val="800080"/>
                </a:highlight>
              </a:rPr>
              <a:t>: </a:t>
            </a:r>
          </a:p>
          <a:p>
            <a:pPr indent="-228600">
              <a:spcBef>
                <a:spcPts val="1000"/>
              </a:spcBef>
            </a:pPr>
            <a:r>
              <a:rPr lang="en-US" sz="2000" dirty="0"/>
              <a:t>	Gain insight into the problem and prioritize</a:t>
            </a:r>
          </a:p>
          <a:p>
            <a:pPr indent="-228600">
              <a:spcBef>
                <a:spcPts val="1000"/>
              </a:spcBef>
            </a:pPr>
            <a:r>
              <a:rPr lang="en-US" sz="2000" dirty="0"/>
              <a:t>	our activities</a:t>
            </a:r>
          </a:p>
          <a:p>
            <a:pPr indent="-228600">
              <a:spcBef>
                <a:spcPts val="1000"/>
              </a:spcBef>
            </a:pPr>
            <a:r>
              <a:rPr lang="en-US" sz="2000" dirty="0"/>
              <a:t>	The importance of context, classroom  behavior vs topic analysis </a:t>
            </a:r>
          </a:p>
          <a:p>
            <a:pPr marL="228600" lvl="1">
              <a:spcBef>
                <a:spcPts val="1000"/>
              </a:spcBef>
            </a:pPr>
            <a:r>
              <a:rPr lang="en-US" sz="2000" dirty="0"/>
              <a:t>	Meaning is established in a social context</a:t>
            </a:r>
          </a:p>
          <a:p>
            <a:pPr marL="228600" lvl="1">
              <a:spcBef>
                <a:spcPts val="1000"/>
              </a:spcBef>
            </a:pPr>
            <a:r>
              <a:rPr lang="en-US" sz="2000" b="1" dirty="0">
                <a:solidFill>
                  <a:schemeClr val="bg1"/>
                </a:solidFill>
                <a:highlight>
                  <a:srgbClr val="800080"/>
                </a:highlight>
              </a:rPr>
              <a:t>Computational Experiments/Inquiries</a:t>
            </a:r>
            <a:r>
              <a:rPr lang="en-US" sz="2000" b="1" dirty="0"/>
              <a:t>:</a:t>
            </a:r>
            <a:r>
              <a:rPr lang="en-US" sz="2000" dirty="0"/>
              <a:t> </a:t>
            </a:r>
          </a:p>
          <a:p>
            <a:pPr marL="685800" lvl="2">
              <a:spcBef>
                <a:spcPts val="1000"/>
              </a:spcBef>
            </a:pPr>
            <a:r>
              <a:rPr lang="en-US" sz="2000" dirty="0"/>
              <a:t>	Data Curation</a:t>
            </a:r>
          </a:p>
          <a:p>
            <a:pPr marL="685800" lvl="2">
              <a:spcBef>
                <a:spcPts val="1000"/>
              </a:spcBef>
            </a:pPr>
            <a:r>
              <a:rPr lang="en-US" sz="2000" dirty="0"/>
              <a:t>	Feature extraction</a:t>
            </a:r>
          </a:p>
          <a:p>
            <a:pPr marL="685800" lvl="2">
              <a:spcBef>
                <a:spcPts val="1000"/>
              </a:spcBef>
            </a:pPr>
            <a:r>
              <a:rPr lang="en-US" sz="2000" dirty="0"/>
              <a:t>	Analytic/ML Tool development/application</a:t>
            </a:r>
          </a:p>
          <a:p>
            <a:pPr marL="228600" lvl="1">
              <a:spcBef>
                <a:spcPts val="1000"/>
              </a:spcBef>
            </a:pPr>
            <a:r>
              <a:rPr lang="en-US" sz="2000" dirty="0">
                <a:solidFill>
                  <a:schemeClr val="bg1"/>
                </a:solidFill>
                <a:highlight>
                  <a:srgbClr val="800080"/>
                </a:highlight>
              </a:rPr>
              <a:t>Reading Outside Research</a:t>
            </a:r>
            <a:r>
              <a:rPr lang="en-US" sz="2000" b="1" dirty="0">
                <a:solidFill>
                  <a:schemeClr val="bg1"/>
                </a:solidFill>
                <a:highlight>
                  <a:srgbClr val="800080"/>
                </a:highlight>
              </a:rPr>
              <a:t>:</a:t>
            </a:r>
          </a:p>
          <a:p>
            <a:pPr lvl="1"/>
            <a:r>
              <a:rPr lang="en-US" sz="2000" dirty="0"/>
              <a:t>	Discourse Analysis</a:t>
            </a:r>
          </a:p>
          <a:p>
            <a:pPr lvl="1"/>
            <a:r>
              <a:rPr lang="en-US" sz="2000" dirty="0"/>
              <a:t>	Machine Learning Methods</a:t>
            </a:r>
          </a:p>
          <a:p>
            <a:pPr lvl="1"/>
            <a:r>
              <a:rPr lang="en-US" sz="2000" dirty="0"/>
              <a:t>	Applicability  Recurrent and LSTM  neural network technology </a:t>
            </a:r>
          </a:p>
        </p:txBody>
      </p:sp>
    </p:spTree>
    <p:extLst>
      <p:ext uri="{BB962C8B-B14F-4D97-AF65-F5344CB8AC3E}">
        <p14:creationId xmlns:p14="http://schemas.microsoft.com/office/powerpoint/2010/main" val="644086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51D3-53D4-D147-ACB5-B9E4ABAF6777}"/>
              </a:ext>
            </a:extLst>
          </p:cNvPr>
          <p:cNvSpPr>
            <a:spLocks noGrp="1"/>
          </p:cNvSpPr>
          <p:nvPr>
            <p:ph type="title"/>
          </p:nvPr>
        </p:nvSpPr>
        <p:spPr/>
        <p:txBody>
          <a:bodyPr>
            <a:normAutofit/>
          </a:bodyPr>
          <a:lstStyle/>
          <a:p>
            <a:r>
              <a:rPr lang="en-US" b="1" dirty="0"/>
              <a:t>Experiments &amp; Inquiries</a:t>
            </a:r>
          </a:p>
        </p:txBody>
      </p:sp>
      <p:sp>
        <p:nvSpPr>
          <p:cNvPr id="13" name="Text Placeholder 12">
            <a:extLst>
              <a:ext uri="{FF2B5EF4-FFF2-40B4-BE49-F238E27FC236}">
                <a16:creationId xmlns:a16="http://schemas.microsoft.com/office/drawing/2014/main" id="{2D779DF9-3281-B147-A52A-4AF8D37FEA91}"/>
              </a:ext>
            </a:extLst>
          </p:cNvPr>
          <p:cNvSpPr>
            <a:spLocks noGrp="1"/>
          </p:cNvSpPr>
          <p:nvPr>
            <p:ph type="body" idx="1"/>
          </p:nvPr>
        </p:nvSpPr>
        <p:spPr/>
        <p:txBody>
          <a:bodyPr/>
          <a:lstStyle/>
          <a:p>
            <a:endParaRPr lang="en-US" dirty="0">
              <a:solidFill>
                <a:schemeClr val="bg2">
                  <a:lumMod val="25000"/>
                </a:schemeClr>
              </a:solidFill>
            </a:endParaRPr>
          </a:p>
        </p:txBody>
      </p:sp>
      <p:sp>
        <p:nvSpPr>
          <p:cNvPr id="8" name="Rectangle 7">
            <a:extLst>
              <a:ext uri="{FF2B5EF4-FFF2-40B4-BE49-F238E27FC236}">
                <a16:creationId xmlns:a16="http://schemas.microsoft.com/office/drawing/2014/main" id="{9645D7D6-5D8B-0A45-926C-FA36DD9B70B4}"/>
              </a:ext>
            </a:extLst>
          </p:cNvPr>
          <p:cNvSpPr/>
          <p:nvPr/>
        </p:nvSpPr>
        <p:spPr>
          <a:xfrm>
            <a:off x="-4978400" y="5499100"/>
            <a:ext cx="19558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Visualization</a:t>
            </a:r>
          </a:p>
        </p:txBody>
      </p:sp>
    </p:spTree>
    <p:extLst>
      <p:ext uri="{BB962C8B-B14F-4D97-AF65-F5344CB8AC3E}">
        <p14:creationId xmlns:p14="http://schemas.microsoft.com/office/powerpoint/2010/main" val="53917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77BB-1443-624F-874E-5095284FFA81}"/>
              </a:ext>
            </a:extLst>
          </p:cNvPr>
          <p:cNvSpPr>
            <a:spLocks noGrp="1"/>
          </p:cNvSpPr>
          <p:nvPr>
            <p:ph type="title"/>
          </p:nvPr>
        </p:nvSpPr>
        <p:spPr/>
        <p:txBody>
          <a:bodyPr>
            <a:normAutofit/>
          </a:bodyPr>
          <a:lstStyle/>
          <a:p>
            <a:r>
              <a:rPr lang="en-US" sz="2800" b="1" dirty="0"/>
              <a:t>Primary Focus Areas</a:t>
            </a:r>
          </a:p>
        </p:txBody>
      </p:sp>
      <p:sp>
        <p:nvSpPr>
          <p:cNvPr id="3" name="TextBox 2">
            <a:extLst>
              <a:ext uri="{FF2B5EF4-FFF2-40B4-BE49-F238E27FC236}">
                <a16:creationId xmlns:a16="http://schemas.microsoft.com/office/drawing/2014/main" id="{D4128742-752C-4F46-9F48-F9EB95240D54}"/>
              </a:ext>
            </a:extLst>
          </p:cNvPr>
          <p:cNvSpPr txBox="1"/>
          <p:nvPr/>
        </p:nvSpPr>
        <p:spPr>
          <a:xfrm>
            <a:off x="2749713" y="3771130"/>
            <a:ext cx="2852897" cy="923330"/>
          </a:xfrm>
          <a:prstGeom prst="rect">
            <a:avLst/>
          </a:prstGeom>
          <a:solidFill>
            <a:schemeClr val="accent6">
              <a:lumMod val="20000"/>
              <a:lumOff val="80000"/>
            </a:schemeClr>
          </a:solidFill>
          <a:ln>
            <a:noFill/>
          </a:ln>
        </p:spPr>
        <p:txBody>
          <a:bodyPr wrap="none" rtlCol="0">
            <a:spAutoFit/>
          </a:bodyPr>
          <a:lstStyle/>
          <a:p>
            <a:r>
              <a:rPr lang="en-US" dirty="0"/>
              <a:t>Tag Analysis</a:t>
            </a:r>
          </a:p>
          <a:p>
            <a:pPr marL="285750" indent="-285750">
              <a:buFont typeface="Arial" panose="020B0604020202020204" pitchFamily="34" charset="0"/>
              <a:buChar char="•"/>
            </a:pPr>
            <a:r>
              <a:rPr lang="en-US" dirty="0"/>
              <a:t>Clustering in assignments</a:t>
            </a:r>
          </a:p>
          <a:p>
            <a:pPr marL="285750" indent="-285750">
              <a:buFont typeface="Arial" panose="020B0604020202020204" pitchFamily="34" charset="0"/>
              <a:buChar char="•"/>
            </a:pPr>
            <a:r>
              <a:rPr lang="en-US" dirty="0"/>
              <a:t>Correlation in meaning</a:t>
            </a:r>
          </a:p>
        </p:txBody>
      </p:sp>
      <p:sp>
        <p:nvSpPr>
          <p:cNvPr id="4" name="TextBox 3">
            <a:extLst>
              <a:ext uri="{FF2B5EF4-FFF2-40B4-BE49-F238E27FC236}">
                <a16:creationId xmlns:a16="http://schemas.microsoft.com/office/drawing/2014/main" id="{92F28EFB-8ED6-AA4C-8D67-A0F6E705750C}"/>
              </a:ext>
            </a:extLst>
          </p:cNvPr>
          <p:cNvSpPr txBox="1"/>
          <p:nvPr/>
        </p:nvSpPr>
        <p:spPr>
          <a:xfrm>
            <a:off x="7567461" y="3632631"/>
            <a:ext cx="2190280" cy="1200329"/>
          </a:xfrm>
          <a:prstGeom prst="rect">
            <a:avLst/>
          </a:prstGeom>
          <a:solidFill>
            <a:schemeClr val="accent6">
              <a:lumMod val="20000"/>
              <a:lumOff val="80000"/>
            </a:schemeClr>
          </a:solidFill>
          <a:ln>
            <a:noFill/>
          </a:ln>
        </p:spPr>
        <p:txBody>
          <a:bodyPr wrap="none" rtlCol="0">
            <a:spAutoFit/>
          </a:bodyPr>
          <a:lstStyle/>
          <a:p>
            <a:r>
              <a:rPr lang="en-US" dirty="0"/>
              <a:t>Transcript Analysis</a:t>
            </a:r>
          </a:p>
          <a:p>
            <a:pPr marL="285750" indent="-285750">
              <a:buFont typeface="Arial" panose="020B0604020202020204" pitchFamily="34" charset="0"/>
              <a:buChar char="•"/>
            </a:pPr>
            <a:r>
              <a:rPr lang="en-US" dirty="0"/>
              <a:t>Clustering</a:t>
            </a:r>
          </a:p>
          <a:p>
            <a:pPr marL="285750" indent="-285750">
              <a:buFont typeface="Arial" panose="020B0604020202020204" pitchFamily="34" charset="0"/>
              <a:buChar char="•"/>
            </a:pPr>
            <a:r>
              <a:rPr lang="en-US" dirty="0"/>
              <a:t>Categorization </a:t>
            </a:r>
          </a:p>
          <a:p>
            <a:pPr marL="285750" indent="-285750">
              <a:buFont typeface="Arial" panose="020B0604020202020204" pitchFamily="34" charset="0"/>
              <a:buChar char="•"/>
            </a:pPr>
            <a:r>
              <a:rPr lang="en-US" dirty="0"/>
              <a:t>Feature Extraction</a:t>
            </a:r>
          </a:p>
        </p:txBody>
      </p:sp>
      <p:sp>
        <p:nvSpPr>
          <p:cNvPr id="5" name="TextBox 4">
            <a:extLst>
              <a:ext uri="{FF2B5EF4-FFF2-40B4-BE49-F238E27FC236}">
                <a16:creationId xmlns:a16="http://schemas.microsoft.com/office/drawing/2014/main" id="{F2659F97-1A4D-0D4D-8A9D-DCEE95F8C6CB}"/>
              </a:ext>
            </a:extLst>
          </p:cNvPr>
          <p:cNvSpPr txBox="1"/>
          <p:nvPr/>
        </p:nvSpPr>
        <p:spPr>
          <a:xfrm>
            <a:off x="4624539" y="2287787"/>
            <a:ext cx="2942922" cy="369332"/>
          </a:xfrm>
          <a:prstGeom prst="rect">
            <a:avLst/>
          </a:prstGeom>
          <a:solidFill>
            <a:schemeClr val="accent6">
              <a:lumMod val="20000"/>
              <a:lumOff val="80000"/>
            </a:schemeClr>
          </a:solidFill>
          <a:ln>
            <a:noFill/>
          </a:ln>
        </p:spPr>
        <p:txBody>
          <a:bodyPr wrap="none" rtlCol="0">
            <a:spAutoFit/>
          </a:bodyPr>
          <a:lstStyle/>
          <a:p>
            <a:r>
              <a:rPr lang="en-US" dirty="0"/>
              <a:t>Tag – Transcript Relationships</a:t>
            </a:r>
          </a:p>
        </p:txBody>
      </p:sp>
      <p:cxnSp>
        <p:nvCxnSpPr>
          <p:cNvPr id="7" name="Straight Arrow Connector 6">
            <a:extLst>
              <a:ext uri="{FF2B5EF4-FFF2-40B4-BE49-F238E27FC236}">
                <a16:creationId xmlns:a16="http://schemas.microsoft.com/office/drawing/2014/main" id="{48E264D0-3215-094C-822F-7E8332C07B68}"/>
              </a:ext>
            </a:extLst>
          </p:cNvPr>
          <p:cNvCxnSpPr>
            <a:cxnSpLocks/>
            <a:stCxn id="5" idx="2"/>
            <a:endCxn id="3" idx="0"/>
          </p:cNvCxnSpPr>
          <p:nvPr/>
        </p:nvCxnSpPr>
        <p:spPr>
          <a:xfrm flipH="1">
            <a:off x="4176162" y="2657119"/>
            <a:ext cx="1919838" cy="111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F3D6E2-B4C9-CA45-9ED3-2C8D154519E1}"/>
              </a:ext>
            </a:extLst>
          </p:cNvPr>
          <p:cNvCxnSpPr>
            <a:cxnSpLocks/>
            <a:stCxn id="5" idx="2"/>
            <a:endCxn id="4" idx="0"/>
          </p:cNvCxnSpPr>
          <p:nvPr/>
        </p:nvCxnSpPr>
        <p:spPr>
          <a:xfrm>
            <a:off x="6096000" y="2657119"/>
            <a:ext cx="2566601" cy="97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4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B3249-075A-284F-A162-45A6CBBB4864}"/>
              </a:ext>
            </a:extLst>
          </p:cNvPr>
          <p:cNvSpPr>
            <a:spLocks noGrp="1"/>
          </p:cNvSpPr>
          <p:nvPr>
            <p:ph type="title"/>
          </p:nvPr>
        </p:nvSpPr>
        <p:spPr/>
        <p:txBody>
          <a:bodyPr>
            <a:normAutofit/>
          </a:bodyPr>
          <a:lstStyle/>
          <a:p>
            <a:r>
              <a:rPr lang="en-US" sz="4000" b="1" dirty="0"/>
              <a:t>Heuristic Insight</a:t>
            </a:r>
          </a:p>
        </p:txBody>
      </p:sp>
      <p:sp>
        <p:nvSpPr>
          <p:cNvPr id="3" name="Text Placeholder 2">
            <a:extLst>
              <a:ext uri="{FF2B5EF4-FFF2-40B4-BE49-F238E27FC236}">
                <a16:creationId xmlns:a16="http://schemas.microsoft.com/office/drawing/2014/main" id="{18F2BF4F-AABE-1A41-B2F3-F72E74FA6820}"/>
              </a:ext>
            </a:extLst>
          </p:cNvPr>
          <p:cNvSpPr>
            <a:spLocks noGrp="1"/>
          </p:cNvSpPr>
          <p:nvPr>
            <p:ph type="body" idx="1"/>
          </p:nvPr>
        </p:nvSpPr>
        <p:spPr/>
        <p:txBody>
          <a:bodyPr>
            <a:normAutofit/>
          </a:bodyPr>
          <a:lstStyle/>
          <a:p>
            <a:r>
              <a:rPr lang="el-GR" sz="4000" b="1" dirty="0" err="1"/>
              <a:t>ευρετική</a:t>
            </a:r>
            <a:endParaRPr lang="en-US" sz="4000" b="1" dirty="0"/>
          </a:p>
        </p:txBody>
      </p:sp>
    </p:spTree>
    <p:extLst>
      <p:ext uri="{BB962C8B-B14F-4D97-AF65-F5344CB8AC3E}">
        <p14:creationId xmlns:p14="http://schemas.microsoft.com/office/powerpoint/2010/main" val="746835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BBA22B-8907-5144-A556-F834FDF4DFCB}"/>
              </a:ext>
            </a:extLst>
          </p:cNvPr>
          <p:cNvSpPr>
            <a:spLocks noGrp="1"/>
          </p:cNvSpPr>
          <p:nvPr>
            <p:ph type="title"/>
          </p:nvPr>
        </p:nvSpPr>
        <p:spPr>
          <a:xfrm>
            <a:off x="679938" y="74006"/>
            <a:ext cx="10515600" cy="1325563"/>
          </a:xfrm>
        </p:spPr>
        <p:txBody>
          <a:bodyPr>
            <a:normAutofit/>
          </a:bodyPr>
          <a:lstStyle/>
          <a:p>
            <a:r>
              <a:rPr lang="en-US" sz="2800" b="1" dirty="0"/>
              <a:t>Term Frequency – Inverse Document Frequency Matrix</a:t>
            </a:r>
            <a:br>
              <a:rPr lang="en-US" sz="2800" b="1" dirty="0"/>
            </a:br>
            <a:r>
              <a:rPr lang="en-US" sz="2800" b="1" dirty="0"/>
              <a:t>TF-IDF</a:t>
            </a:r>
          </a:p>
        </p:txBody>
      </p:sp>
      <p:graphicFrame>
        <p:nvGraphicFramePr>
          <p:cNvPr id="5" name="Table 4">
            <a:extLst>
              <a:ext uri="{FF2B5EF4-FFF2-40B4-BE49-F238E27FC236}">
                <a16:creationId xmlns:a16="http://schemas.microsoft.com/office/drawing/2014/main" id="{2A344862-DF73-3943-97D7-F943371F38B0}"/>
              </a:ext>
            </a:extLst>
          </p:cNvPr>
          <p:cNvGraphicFramePr>
            <a:graphicFrameLocks noGrp="1"/>
          </p:cNvGraphicFramePr>
          <p:nvPr>
            <p:extLst>
              <p:ext uri="{D42A27DB-BD31-4B8C-83A1-F6EECF244321}">
                <p14:modId xmlns:p14="http://schemas.microsoft.com/office/powerpoint/2010/main" val="1862719953"/>
              </p:ext>
            </p:extLst>
          </p:nvPr>
        </p:nvGraphicFramePr>
        <p:xfrm>
          <a:off x="3801773" y="1093474"/>
          <a:ext cx="7872342" cy="3683000"/>
        </p:xfrm>
        <a:graphic>
          <a:graphicData uri="http://schemas.openxmlformats.org/drawingml/2006/table">
            <a:tbl>
              <a:tblPr firstRow="1" bandRow="1">
                <a:tableStyleId>{5C22544A-7EE6-4342-B048-85BDC9FD1C3A}</a:tableStyleId>
              </a:tblPr>
              <a:tblGrid>
                <a:gridCol w="867543">
                  <a:extLst>
                    <a:ext uri="{9D8B030D-6E8A-4147-A177-3AD203B41FA5}">
                      <a16:colId xmlns:a16="http://schemas.microsoft.com/office/drawing/2014/main" val="2634548609"/>
                    </a:ext>
                  </a:extLst>
                </a:gridCol>
                <a:gridCol w="1209251">
                  <a:extLst>
                    <a:ext uri="{9D8B030D-6E8A-4147-A177-3AD203B41FA5}">
                      <a16:colId xmlns:a16="http://schemas.microsoft.com/office/drawing/2014/main" val="471397292"/>
                    </a:ext>
                  </a:extLst>
                </a:gridCol>
                <a:gridCol w="1134316">
                  <a:extLst>
                    <a:ext uri="{9D8B030D-6E8A-4147-A177-3AD203B41FA5}">
                      <a16:colId xmlns:a16="http://schemas.microsoft.com/office/drawing/2014/main" val="3281061211"/>
                    </a:ext>
                  </a:extLst>
                </a:gridCol>
                <a:gridCol w="1195188">
                  <a:extLst>
                    <a:ext uri="{9D8B030D-6E8A-4147-A177-3AD203B41FA5}">
                      <a16:colId xmlns:a16="http://schemas.microsoft.com/office/drawing/2014/main" val="947547090"/>
                    </a:ext>
                  </a:extLst>
                </a:gridCol>
                <a:gridCol w="1408160">
                  <a:extLst>
                    <a:ext uri="{9D8B030D-6E8A-4147-A177-3AD203B41FA5}">
                      <a16:colId xmlns:a16="http://schemas.microsoft.com/office/drawing/2014/main" val="2459974359"/>
                    </a:ext>
                  </a:extLst>
                </a:gridCol>
                <a:gridCol w="902536">
                  <a:extLst>
                    <a:ext uri="{9D8B030D-6E8A-4147-A177-3AD203B41FA5}">
                      <a16:colId xmlns:a16="http://schemas.microsoft.com/office/drawing/2014/main" val="379065208"/>
                    </a:ext>
                  </a:extLst>
                </a:gridCol>
                <a:gridCol w="1155348">
                  <a:extLst>
                    <a:ext uri="{9D8B030D-6E8A-4147-A177-3AD203B41FA5}">
                      <a16:colId xmlns:a16="http://schemas.microsoft.com/office/drawing/2014/main" val="607042997"/>
                    </a:ext>
                  </a:extLst>
                </a:gridCol>
              </a:tblGrid>
              <a:tr h="262817">
                <a:tc>
                  <a:txBody>
                    <a:bodyPr/>
                    <a:lstStyle/>
                    <a:p>
                      <a:endParaRPr lang="en-US" dirty="0"/>
                    </a:p>
                  </a:txBody>
                  <a:tcPr/>
                </a:tc>
                <a:tc>
                  <a:txBody>
                    <a:bodyPr/>
                    <a:lstStyle/>
                    <a:p>
                      <a:r>
                        <a:rPr lang="en-US" dirty="0"/>
                        <a:t>D1</a:t>
                      </a:r>
                    </a:p>
                  </a:txBody>
                  <a:tcPr/>
                </a:tc>
                <a:tc>
                  <a:txBody>
                    <a:bodyPr/>
                    <a:lstStyle/>
                    <a:p>
                      <a:r>
                        <a:rPr lang="en-US" dirty="0"/>
                        <a:t>D2</a:t>
                      </a:r>
                    </a:p>
                  </a:txBody>
                  <a:tcPr/>
                </a:tc>
                <a:tc>
                  <a:txBody>
                    <a:bodyPr/>
                    <a:lstStyle/>
                    <a:p>
                      <a:r>
                        <a:rPr lang="en-US" dirty="0"/>
                        <a:t>D3</a:t>
                      </a:r>
                    </a:p>
                  </a:txBody>
                  <a:tcPr/>
                </a:tc>
                <a:tc>
                  <a:txBody>
                    <a:bodyPr/>
                    <a:lstStyle/>
                    <a:p>
                      <a:r>
                        <a:rPr lang="en-US" dirty="0"/>
                        <a:t>D4</a:t>
                      </a:r>
                    </a:p>
                  </a:txBody>
                  <a:tcPr/>
                </a:tc>
                <a:tc>
                  <a:txBody>
                    <a:bodyPr/>
                    <a:lstStyle/>
                    <a:p>
                      <a:endParaRPr lang="en-US" dirty="0"/>
                    </a:p>
                  </a:txBody>
                  <a:tcPr/>
                </a:tc>
                <a:tc>
                  <a:txBody>
                    <a:bodyPr/>
                    <a:lstStyle/>
                    <a:p>
                      <a:r>
                        <a:rPr lang="en-US" dirty="0"/>
                        <a:t>IDF Factor</a:t>
                      </a:r>
                    </a:p>
                  </a:txBody>
                  <a:tcPr/>
                </a:tc>
                <a:extLst>
                  <a:ext uri="{0D108BD9-81ED-4DB2-BD59-A6C34878D82A}">
                    <a16:rowId xmlns:a16="http://schemas.microsoft.com/office/drawing/2014/main" val="207564502"/>
                  </a:ext>
                </a:extLst>
              </a:tr>
              <a:tr h="370840">
                <a:tc>
                  <a:txBody>
                    <a:bodyPr/>
                    <a:lstStyle/>
                    <a:p>
                      <a:r>
                        <a:rPr lang="en-US" dirty="0"/>
                        <a:t>This</a:t>
                      </a:r>
                    </a:p>
                  </a:txBody>
                  <a:tcPr/>
                </a:tc>
                <a:tc>
                  <a:txBody>
                    <a:bodyPr/>
                    <a:lstStyle/>
                    <a:p>
                      <a:r>
                        <a:rPr lang="en-US" dirty="0"/>
                        <a:t>.25 (.576)</a:t>
                      </a:r>
                    </a:p>
                  </a:txBody>
                  <a:tcPr/>
                </a:tc>
                <a:tc>
                  <a:txBody>
                    <a:bodyPr/>
                    <a:lstStyle/>
                    <a:p>
                      <a:r>
                        <a:rPr lang="en-US" dirty="0"/>
                        <a:t>.25 (.576)</a:t>
                      </a:r>
                    </a:p>
                  </a:txBody>
                  <a:tcPr/>
                </a:tc>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2.303</a:t>
                      </a:r>
                    </a:p>
                  </a:txBody>
                  <a:tcPr/>
                </a:tc>
                <a:extLst>
                  <a:ext uri="{0D108BD9-81ED-4DB2-BD59-A6C34878D82A}">
                    <a16:rowId xmlns:a16="http://schemas.microsoft.com/office/drawing/2014/main" val="2403135202"/>
                  </a:ext>
                </a:extLst>
              </a:tr>
              <a:tr h="370840">
                <a:tc>
                  <a:txBody>
                    <a:bodyPr/>
                    <a:lstStyle/>
                    <a:p>
                      <a:r>
                        <a:rPr lang="en-US" dirty="0"/>
                        <a:t>is</a:t>
                      </a:r>
                    </a:p>
                  </a:txBody>
                  <a:tcPr/>
                </a:tc>
                <a:tc>
                  <a:txBody>
                    <a:bodyPr/>
                    <a:lstStyle/>
                    <a:p>
                      <a:r>
                        <a:rPr lang="en-US" dirty="0"/>
                        <a:t>.25 (.474)</a:t>
                      </a:r>
                    </a:p>
                  </a:txBody>
                  <a:tcPr/>
                </a:tc>
                <a:tc>
                  <a:txBody>
                    <a:bodyPr/>
                    <a:lstStyle/>
                    <a:p>
                      <a:r>
                        <a:rPr lang="en-US" dirty="0"/>
                        <a:t>.25 (.474)</a:t>
                      </a:r>
                    </a:p>
                  </a:txBody>
                  <a:tcPr/>
                </a:tc>
                <a:tc>
                  <a:txBody>
                    <a:bodyPr/>
                    <a:lstStyle/>
                    <a:p>
                      <a:r>
                        <a:rPr lang="en-US" dirty="0"/>
                        <a:t>0</a:t>
                      </a:r>
                    </a:p>
                  </a:txBody>
                  <a:tcPr/>
                </a:tc>
                <a:tc>
                  <a:txBody>
                    <a:bodyPr/>
                    <a:lstStyle/>
                    <a:p>
                      <a:r>
                        <a:rPr lang="en-US" dirty="0"/>
                        <a:t>.125 (.237)</a:t>
                      </a:r>
                    </a:p>
                  </a:txBody>
                  <a:tcPr/>
                </a:tc>
                <a:tc>
                  <a:txBody>
                    <a:bodyPr/>
                    <a:lstStyle/>
                    <a:p>
                      <a:r>
                        <a:rPr lang="en-US" dirty="0"/>
                        <a:t>3</a:t>
                      </a:r>
                    </a:p>
                  </a:txBody>
                  <a:tcPr/>
                </a:tc>
                <a:tc>
                  <a:txBody>
                    <a:bodyPr/>
                    <a:lstStyle/>
                    <a:p>
                      <a:r>
                        <a:rPr lang="en-US" dirty="0"/>
                        <a:t>1.897</a:t>
                      </a:r>
                    </a:p>
                  </a:txBody>
                  <a:tcPr/>
                </a:tc>
                <a:extLst>
                  <a:ext uri="{0D108BD9-81ED-4DB2-BD59-A6C34878D82A}">
                    <a16:rowId xmlns:a16="http://schemas.microsoft.com/office/drawing/2014/main" val="472154375"/>
                  </a:ext>
                </a:extLst>
              </a:tr>
              <a:tr h="370840">
                <a:tc>
                  <a:txBody>
                    <a:bodyPr/>
                    <a:lstStyle/>
                    <a:p>
                      <a:r>
                        <a:rPr lang="en-US" dirty="0"/>
                        <a:t>a</a:t>
                      </a:r>
                    </a:p>
                  </a:txBody>
                  <a:tcPr/>
                </a:tc>
                <a:tc>
                  <a:txBody>
                    <a:bodyPr/>
                    <a:lstStyle/>
                    <a:p>
                      <a:r>
                        <a:rPr lang="en-US" dirty="0"/>
                        <a:t>.25 (.347)</a:t>
                      </a:r>
                    </a:p>
                  </a:txBody>
                  <a:tcPr/>
                </a:tc>
                <a:tc>
                  <a:txBody>
                    <a:bodyPr/>
                    <a:lstStyle/>
                    <a:p>
                      <a:r>
                        <a:rPr lang="en-US" dirty="0"/>
                        <a:t>.25 (.347)</a:t>
                      </a:r>
                    </a:p>
                  </a:txBody>
                  <a:tcPr/>
                </a:tc>
                <a:tc>
                  <a:txBody>
                    <a:bodyPr/>
                    <a:lstStyle/>
                    <a:p>
                      <a:r>
                        <a:rPr lang="en-US" dirty="0"/>
                        <a:t>0</a:t>
                      </a:r>
                    </a:p>
                  </a:txBody>
                  <a:tcPr/>
                </a:tc>
                <a:tc>
                  <a:txBody>
                    <a:bodyPr/>
                    <a:lstStyle/>
                    <a:p>
                      <a:r>
                        <a:rPr lang="en-US" dirty="0"/>
                        <a:t>.375 (.520)</a:t>
                      </a:r>
                    </a:p>
                  </a:txBody>
                  <a:tcPr/>
                </a:tc>
                <a:tc>
                  <a:txBody>
                    <a:bodyPr/>
                    <a:lstStyle/>
                    <a:p>
                      <a:r>
                        <a:rPr lang="en-US" dirty="0"/>
                        <a:t>5</a:t>
                      </a:r>
                    </a:p>
                  </a:txBody>
                  <a:tcPr/>
                </a:tc>
                <a:tc>
                  <a:txBody>
                    <a:bodyPr/>
                    <a:lstStyle/>
                    <a:p>
                      <a:r>
                        <a:rPr lang="en-US" dirty="0"/>
                        <a:t>1.386</a:t>
                      </a:r>
                    </a:p>
                  </a:txBody>
                  <a:tcPr/>
                </a:tc>
                <a:extLst>
                  <a:ext uri="{0D108BD9-81ED-4DB2-BD59-A6C34878D82A}">
                    <a16:rowId xmlns:a16="http://schemas.microsoft.com/office/drawing/2014/main" val="1384562480"/>
                  </a:ext>
                </a:extLst>
              </a:tr>
              <a:tr h="370840">
                <a:tc>
                  <a:txBody>
                    <a:bodyPr/>
                    <a:lstStyle/>
                    <a:p>
                      <a:r>
                        <a:rPr lang="en-US" dirty="0"/>
                        <a:t>fight</a:t>
                      </a:r>
                    </a:p>
                  </a:txBody>
                  <a:tcPr/>
                </a:tc>
                <a:tc>
                  <a:txBody>
                    <a:bodyPr/>
                    <a:lstStyle/>
                    <a:p>
                      <a:r>
                        <a:rPr lang="en-US" dirty="0"/>
                        <a:t>0 </a:t>
                      </a:r>
                    </a:p>
                  </a:txBody>
                  <a:tcPr/>
                </a:tc>
                <a:tc>
                  <a:txBody>
                    <a:bodyPr/>
                    <a:lstStyle/>
                    <a:p>
                      <a:r>
                        <a:rPr lang="en-US" dirty="0"/>
                        <a:t>0</a:t>
                      </a:r>
                    </a:p>
                  </a:txBody>
                  <a:tcPr/>
                </a:tc>
                <a:tc>
                  <a:txBody>
                    <a:bodyPr/>
                    <a:lstStyle/>
                    <a:p>
                      <a:r>
                        <a:rPr lang="en-US" dirty="0"/>
                        <a:t>.25 (.749)</a:t>
                      </a:r>
                    </a:p>
                  </a:txBody>
                  <a:tcPr/>
                </a:tc>
                <a:tc>
                  <a:txBody>
                    <a:bodyPr/>
                    <a:lstStyle/>
                    <a:p>
                      <a:r>
                        <a:rPr lang="en-US" dirty="0"/>
                        <a:t>0</a:t>
                      </a:r>
                    </a:p>
                  </a:txBody>
                  <a:tcPr/>
                </a:tc>
                <a:tc>
                  <a:txBody>
                    <a:bodyPr/>
                    <a:lstStyle/>
                    <a:p>
                      <a:r>
                        <a:rPr lang="en-US" dirty="0"/>
                        <a:t>1</a:t>
                      </a:r>
                    </a:p>
                  </a:txBody>
                  <a:tcPr/>
                </a:tc>
                <a:tc>
                  <a:txBody>
                    <a:bodyPr/>
                    <a:lstStyle/>
                    <a:p>
                      <a:r>
                        <a:rPr lang="en-US" dirty="0"/>
                        <a:t>2.996</a:t>
                      </a:r>
                    </a:p>
                  </a:txBody>
                  <a:tcPr/>
                </a:tc>
                <a:extLst>
                  <a:ext uri="{0D108BD9-81ED-4DB2-BD59-A6C34878D82A}">
                    <a16:rowId xmlns:a16="http://schemas.microsoft.com/office/drawing/2014/main" val="2238014879"/>
                  </a:ext>
                </a:extLst>
              </a:tr>
              <a:tr h="370840">
                <a:tc>
                  <a:txBody>
                    <a:bodyPr/>
                    <a:lstStyle/>
                    <a:p>
                      <a:r>
                        <a:rPr lang="en-US" dirty="0"/>
                        <a:t>cat</a:t>
                      </a:r>
                    </a:p>
                  </a:txBody>
                  <a:tcPr/>
                </a:tc>
                <a:tc>
                  <a:txBody>
                    <a:bodyPr/>
                    <a:lstStyle/>
                    <a:p>
                      <a:r>
                        <a:rPr lang="en-US" dirty="0"/>
                        <a:t>0</a:t>
                      </a:r>
                    </a:p>
                  </a:txBody>
                  <a:tcPr/>
                </a:tc>
                <a:tc>
                  <a:txBody>
                    <a:bodyPr/>
                    <a:lstStyle/>
                    <a:p>
                      <a:r>
                        <a:rPr lang="en-US" dirty="0"/>
                        <a:t>.25 (.402)</a:t>
                      </a:r>
                    </a:p>
                  </a:txBody>
                  <a:tcPr/>
                </a:tc>
                <a:tc>
                  <a:txBody>
                    <a:bodyPr/>
                    <a:lstStyle/>
                    <a:p>
                      <a:r>
                        <a:rPr lang="en-US" dirty="0"/>
                        <a:t>.25 (.402)</a:t>
                      </a:r>
                    </a:p>
                  </a:txBody>
                  <a:tcPr/>
                </a:tc>
                <a:tc>
                  <a:txBody>
                    <a:bodyPr/>
                    <a:lstStyle/>
                    <a:p>
                      <a:r>
                        <a:rPr lang="en-US" dirty="0"/>
                        <a:t>.25 (.402)</a:t>
                      </a:r>
                    </a:p>
                  </a:txBody>
                  <a:tcPr/>
                </a:tc>
                <a:tc>
                  <a:txBody>
                    <a:bodyPr/>
                    <a:lstStyle/>
                    <a:p>
                      <a:r>
                        <a:rPr lang="en-US" dirty="0"/>
                        <a:t>4</a:t>
                      </a:r>
                    </a:p>
                  </a:txBody>
                  <a:tcPr/>
                </a:tc>
                <a:tc>
                  <a:txBody>
                    <a:bodyPr/>
                    <a:lstStyle/>
                    <a:p>
                      <a:r>
                        <a:rPr lang="en-US" dirty="0"/>
                        <a:t>1.609</a:t>
                      </a:r>
                    </a:p>
                  </a:txBody>
                  <a:tcPr/>
                </a:tc>
                <a:extLst>
                  <a:ext uri="{0D108BD9-81ED-4DB2-BD59-A6C34878D82A}">
                    <a16:rowId xmlns:a16="http://schemas.microsoft.com/office/drawing/2014/main" val="3283126201"/>
                  </a:ext>
                </a:extLst>
              </a:tr>
              <a:tr h="132603">
                <a:tc>
                  <a:txBody>
                    <a:bodyPr/>
                    <a:lstStyle/>
                    <a:p>
                      <a:r>
                        <a:rPr lang="en-US" dirty="0"/>
                        <a:t>dog</a:t>
                      </a:r>
                    </a:p>
                  </a:txBody>
                  <a:tcPr/>
                </a:tc>
                <a:tc>
                  <a:txBody>
                    <a:bodyPr/>
                    <a:lstStyle/>
                    <a:p>
                      <a:r>
                        <a:rPr lang="en-US" dirty="0"/>
                        <a:t>.25 (.474)</a:t>
                      </a:r>
                    </a:p>
                  </a:txBody>
                  <a:tcPr/>
                </a:tc>
                <a:tc>
                  <a:txBody>
                    <a:bodyPr/>
                    <a:lstStyle/>
                    <a:p>
                      <a:r>
                        <a:rPr lang="en-US" dirty="0"/>
                        <a:t>0</a:t>
                      </a:r>
                    </a:p>
                  </a:txBody>
                  <a:tcPr/>
                </a:tc>
                <a:tc>
                  <a:txBody>
                    <a:bodyPr/>
                    <a:lstStyle/>
                    <a:p>
                      <a:r>
                        <a:rPr lang="en-US" dirty="0"/>
                        <a:t>.25 (.474)</a:t>
                      </a:r>
                    </a:p>
                  </a:txBody>
                  <a:tcPr/>
                </a:tc>
                <a:tc>
                  <a:txBody>
                    <a:bodyPr/>
                    <a:lstStyle/>
                    <a:p>
                      <a:r>
                        <a:rPr lang="en-US" dirty="0"/>
                        <a:t>.135 (.256)</a:t>
                      </a:r>
                    </a:p>
                  </a:txBody>
                  <a:tcPr/>
                </a:tc>
                <a:tc>
                  <a:txBody>
                    <a:bodyPr/>
                    <a:lstStyle/>
                    <a:p>
                      <a:r>
                        <a:rPr lang="en-US" dirty="0"/>
                        <a:t>3</a:t>
                      </a:r>
                    </a:p>
                  </a:txBody>
                  <a:tcPr/>
                </a:tc>
                <a:tc>
                  <a:txBody>
                    <a:bodyPr/>
                    <a:lstStyle/>
                    <a:p>
                      <a:r>
                        <a:rPr lang="en-US" dirty="0"/>
                        <a:t>1.897</a:t>
                      </a:r>
                    </a:p>
                  </a:txBody>
                  <a:tcPr/>
                </a:tc>
                <a:extLst>
                  <a:ext uri="{0D108BD9-81ED-4DB2-BD59-A6C34878D82A}">
                    <a16:rowId xmlns:a16="http://schemas.microsoft.com/office/drawing/2014/main" val="3765269324"/>
                  </a:ext>
                </a:extLst>
              </a:tr>
              <a:tr h="132603">
                <a:tc>
                  <a:txBody>
                    <a:bodyPr/>
                    <a:lstStyle/>
                    <a:p>
                      <a:r>
                        <a:rPr lang="en-US" dirty="0"/>
                        <a:t>not</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.125 (.375)</a:t>
                      </a:r>
                    </a:p>
                  </a:txBody>
                  <a:tcPr/>
                </a:tc>
                <a:tc>
                  <a:txBody>
                    <a:bodyPr/>
                    <a:lstStyle/>
                    <a:p>
                      <a:r>
                        <a:rPr lang="en-US" dirty="0"/>
                        <a:t>1</a:t>
                      </a:r>
                    </a:p>
                  </a:txBody>
                  <a:tcPr/>
                </a:tc>
                <a:tc>
                  <a:txBody>
                    <a:bodyPr/>
                    <a:lstStyle/>
                    <a:p>
                      <a:r>
                        <a:rPr lang="en-US" dirty="0"/>
                        <a:t>2.996</a:t>
                      </a:r>
                    </a:p>
                  </a:txBody>
                  <a:tcPr/>
                </a:tc>
                <a:extLst>
                  <a:ext uri="{0D108BD9-81ED-4DB2-BD59-A6C34878D82A}">
                    <a16:rowId xmlns:a16="http://schemas.microsoft.com/office/drawing/2014/main" val="4192686548"/>
                  </a:ext>
                </a:extLst>
              </a:tr>
              <a:tr h="132603">
                <a:tc>
                  <a:txBody>
                    <a:bodyPr/>
                    <a:lstStyle/>
                    <a:p>
                      <a:r>
                        <a:rPr lang="en-US" dirty="0"/>
                        <a:t>and</a:t>
                      </a:r>
                    </a:p>
                  </a:txBody>
                  <a:tcPr/>
                </a:tc>
                <a:tc>
                  <a:txBody>
                    <a:bodyPr/>
                    <a:lstStyle/>
                    <a:p>
                      <a:r>
                        <a:rPr lang="en-US" dirty="0"/>
                        <a:t>0</a:t>
                      </a:r>
                    </a:p>
                  </a:txBody>
                  <a:tcPr/>
                </a:tc>
                <a:tc>
                  <a:txBody>
                    <a:bodyPr/>
                    <a:lstStyle/>
                    <a:p>
                      <a:r>
                        <a:rPr lang="en-US" dirty="0"/>
                        <a:t>0</a:t>
                      </a:r>
                    </a:p>
                  </a:txBody>
                  <a:tcPr/>
                </a:tc>
                <a:tc>
                  <a:txBody>
                    <a:bodyPr/>
                    <a:lstStyle/>
                    <a:p>
                      <a:r>
                        <a:rPr lang="en-US" dirty="0"/>
                        <a:t>.25 (.749)</a:t>
                      </a:r>
                    </a:p>
                  </a:txBody>
                  <a:tcPr/>
                </a:tc>
                <a:tc>
                  <a:txBody>
                    <a:bodyPr/>
                    <a:lstStyle/>
                    <a:p>
                      <a:r>
                        <a:rPr lang="en-US" dirty="0"/>
                        <a:t>0</a:t>
                      </a:r>
                    </a:p>
                  </a:txBody>
                  <a:tcPr/>
                </a:tc>
                <a:tc>
                  <a:txBody>
                    <a:bodyPr/>
                    <a:lstStyle/>
                    <a:p>
                      <a:r>
                        <a:rPr lang="en-US" dirty="0"/>
                        <a:t>1</a:t>
                      </a:r>
                    </a:p>
                  </a:txBody>
                  <a:tcPr/>
                </a:tc>
                <a:tc>
                  <a:txBody>
                    <a:bodyPr/>
                    <a:lstStyle/>
                    <a:p>
                      <a:r>
                        <a:rPr lang="en-US" dirty="0"/>
                        <a:t>2.996</a:t>
                      </a:r>
                    </a:p>
                  </a:txBody>
                  <a:tcPr/>
                </a:tc>
                <a:extLst>
                  <a:ext uri="{0D108BD9-81ED-4DB2-BD59-A6C34878D82A}">
                    <a16:rowId xmlns:a16="http://schemas.microsoft.com/office/drawing/2014/main" val="641379988"/>
                  </a:ext>
                </a:extLst>
              </a:tr>
              <a:tr h="132603">
                <a:tc>
                  <a:txBody>
                    <a:bodyPr/>
                    <a:lstStyle/>
                    <a:p>
                      <a:endParaRPr lang="en-US" dirty="0"/>
                    </a:p>
                  </a:txBody>
                  <a:tcPr/>
                </a:tc>
                <a:tc>
                  <a:txBody>
                    <a:bodyPr/>
                    <a:lstStyle/>
                    <a:p>
                      <a:r>
                        <a:rPr lang="en-US" dirty="0"/>
                        <a:t>4</a:t>
                      </a:r>
                    </a:p>
                  </a:txBody>
                  <a:tcPr/>
                </a:tc>
                <a:tc>
                  <a:txBody>
                    <a:bodyPr/>
                    <a:lstStyle/>
                    <a:p>
                      <a:r>
                        <a:rPr lang="en-US" dirty="0"/>
                        <a:t>4</a:t>
                      </a:r>
                    </a:p>
                  </a:txBody>
                  <a:tcPr/>
                </a:tc>
                <a:tc>
                  <a:txBody>
                    <a:bodyPr/>
                    <a:lstStyle/>
                    <a:p>
                      <a:r>
                        <a:rPr lang="en-US" dirty="0"/>
                        <a:t>4</a:t>
                      </a:r>
                    </a:p>
                  </a:txBody>
                  <a:tcPr/>
                </a:tc>
                <a:tc>
                  <a:txBody>
                    <a:bodyPr/>
                    <a:lstStyle/>
                    <a:p>
                      <a:r>
                        <a:rPr lang="en-US" dirty="0"/>
                        <a:t>8</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639164717"/>
                  </a:ext>
                </a:extLst>
              </a:tr>
            </a:tbl>
          </a:graphicData>
        </a:graphic>
      </p:graphicFrame>
      <p:sp>
        <p:nvSpPr>
          <p:cNvPr id="6" name="TextBox 5">
            <a:extLst>
              <a:ext uri="{FF2B5EF4-FFF2-40B4-BE49-F238E27FC236}">
                <a16:creationId xmlns:a16="http://schemas.microsoft.com/office/drawing/2014/main" id="{9D810B1C-1251-9C4A-A05B-BEA03C17C01F}"/>
              </a:ext>
            </a:extLst>
          </p:cNvPr>
          <p:cNvSpPr txBox="1"/>
          <p:nvPr/>
        </p:nvSpPr>
        <p:spPr>
          <a:xfrm>
            <a:off x="381861" y="2934974"/>
            <a:ext cx="2825389" cy="1200329"/>
          </a:xfrm>
          <a:prstGeom prst="rect">
            <a:avLst/>
          </a:prstGeom>
          <a:noFill/>
        </p:spPr>
        <p:txBody>
          <a:bodyPr wrap="none" rtlCol="0">
            <a:spAutoFit/>
          </a:bodyPr>
          <a:lstStyle/>
          <a:p>
            <a:r>
              <a:rPr lang="en-US" dirty="0"/>
              <a:t>D1: This is a dog.</a:t>
            </a:r>
          </a:p>
          <a:p>
            <a:r>
              <a:rPr lang="en-US" dirty="0"/>
              <a:t>D2: This is a cat</a:t>
            </a:r>
          </a:p>
          <a:p>
            <a:r>
              <a:rPr lang="en-US" dirty="0"/>
              <a:t>D3:  Cat[s] and dogs[s] fight.</a:t>
            </a:r>
          </a:p>
          <a:p>
            <a:r>
              <a:rPr lang="en-US" dirty="0"/>
              <a:t>D4. A cat is a cat, not a dog.</a:t>
            </a:r>
          </a:p>
        </p:txBody>
      </p:sp>
      <p:sp>
        <p:nvSpPr>
          <p:cNvPr id="7" name="Rectangle 6">
            <a:extLst>
              <a:ext uri="{FF2B5EF4-FFF2-40B4-BE49-F238E27FC236}">
                <a16:creationId xmlns:a16="http://schemas.microsoft.com/office/drawing/2014/main" id="{0873D5EE-556C-8548-A600-390C560788F2}"/>
              </a:ext>
            </a:extLst>
          </p:cNvPr>
          <p:cNvSpPr/>
          <p:nvPr/>
        </p:nvSpPr>
        <p:spPr>
          <a:xfrm>
            <a:off x="1635369" y="5182887"/>
            <a:ext cx="9560169" cy="646331"/>
          </a:xfrm>
          <a:prstGeom prst="rect">
            <a:avLst/>
          </a:prstGeom>
        </p:spPr>
        <p:txBody>
          <a:bodyPr wrap="square">
            <a:spAutoFit/>
          </a:bodyPr>
          <a:lstStyle/>
          <a:p>
            <a:r>
              <a:rPr lang="en-US" dirty="0"/>
              <a:t>TF(t) = (Number of times term t appears in a document) / (Total number of terms in the document).</a:t>
            </a:r>
          </a:p>
          <a:p>
            <a:r>
              <a:rPr lang="en-US" dirty="0"/>
              <a:t>IDF(t) = ln(Total number of documents / Number of documents with term t in it). </a:t>
            </a:r>
          </a:p>
        </p:txBody>
      </p:sp>
    </p:spTree>
    <p:extLst>
      <p:ext uri="{BB962C8B-B14F-4D97-AF65-F5344CB8AC3E}">
        <p14:creationId xmlns:p14="http://schemas.microsoft.com/office/powerpoint/2010/main" val="318036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FDEB-04D0-D74A-8857-827AD02E52B7}"/>
              </a:ext>
            </a:extLst>
          </p:cNvPr>
          <p:cNvSpPr>
            <a:spLocks noGrp="1"/>
          </p:cNvSpPr>
          <p:nvPr>
            <p:ph type="title"/>
          </p:nvPr>
        </p:nvSpPr>
        <p:spPr/>
        <p:txBody>
          <a:bodyPr>
            <a:normAutofit/>
          </a:bodyPr>
          <a:lstStyle/>
          <a:p>
            <a:r>
              <a:rPr lang="en-US" sz="2800" b="1" dirty="0"/>
              <a:t>Figure 5: 	Similarity Check Example using Cosine Metric and Jaccard Index</a:t>
            </a:r>
          </a:p>
        </p:txBody>
      </p:sp>
      <p:pic>
        <p:nvPicPr>
          <p:cNvPr id="7" name="Content Placeholder 6">
            <a:extLst>
              <a:ext uri="{FF2B5EF4-FFF2-40B4-BE49-F238E27FC236}">
                <a16:creationId xmlns:a16="http://schemas.microsoft.com/office/drawing/2014/main" id="{DF78832C-1D27-444B-8C5E-430518F5D2F9}"/>
              </a:ext>
            </a:extLst>
          </p:cNvPr>
          <p:cNvPicPr>
            <a:picLocks noGrp="1" noChangeAspect="1"/>
          </p:cNvPicPr>
          <p:nvPr>
            <p:ph idx="1"/>
          </p:nvPr>
        </p:nvPicPr>
        <p:blipFill>
          <a:blip r:embed="rId3"/>
          <a:stretch>
            <a:fillRect/>
          </a:stretch>
        </p:blipFill>
        <p:spPr>
          <a:xfrm>
            <a:off x="669131" y="1690688"/>
            <a:ext cx="4351338" cy="4351338"/>
          </a:xfrm>
        </p:spPr>
      </p:pic>
      <p:sp>
        <p:nvSpPr>
          <p:cNvPr id="3" name="Rectangle 2">
            <a:extLst>
              <a:ext uri="{FF2B5EF4-FFF2-40B4-BE49-F238E27FC236}">
                <a16:creationId xmlns:a16="http://schemas.microsoft.com/office/drawing/2014/main" id="{A9282485-7C39-7249-BD7F-7CC082205331}"/>
              </a:ext>
            </a:extLst>
          </p:cNvPr>
          <p:cNvSpPr/>
          <p:nvPr/>
        </p:nvSpPr>
        <p:spPr>
          <a:xfrm>
            <a:off x="5724698" y="1690688"/>
            <a:ext cx="6096000" cy="2246769"/>
          </a:xfrm>
          <a:prstGeom prst="rect">
            <a:avLst/>
          </a:prstGeom>
        </p:spPr>
        <p:txBody>
          <a:bodyPr wrap="square">
            <a:spAutoFit/>
          </a:bodyPr>
          <a:lstStyle/>
          <a:p>
            <a:r>
              <a:rPr lang="en-US" sz="2000" b="1" dirty="0"/>
              <a:t>TF(t)</a:t>
            </a:r>
            <a:r>
              <a:rPr lang="en-US" sz="2000" dirty="0"/>
              <a:t> = (Number of times term t appears in a document) / (Total number of terms in the document).</a:t>
            </a:r>
          </a:p>
          <a:p>
            <a:r>
              <a:rPr lang="en-US" sz="2000" b="1" dirty="0"/>
              <a:t>IDF(t</a:t>
            </a:r>
            <a:r>
              <a:rPr lang="en-US" sz="2000" dirty="0"/>
              <a:t>) = </a:t>
            </a:r>
            <a:r>
              <a:rPr lang="en-US" sz="2000" dirty="0" err="1"/>
              <a:t>log_e</a:t>
            </a:r>
            <a:r>
              <a:rPr lang="en-US" sz="2000" dirty="0"/>
              <a:t>(Total number of documents / Number of documents with term t in it). </a:t>
            </a:r>
          </a:p>
          <a:p>
            <a:endParaRPr lang="en-US" sz="2000" dirty="0"/>
          </a:p>
          <a:p>
            <a:r>
              <a:rPr lang="en-US" sz="2000" b="1" dirty="0"/>
              <a:t>TF-IDF matrix   </a:t>
            </a:r>
            <a:r>
              <a:rPr lang="en-US" sz="2000" dirty="0"/>
              <a:t>::</a:t>
            </a:r>
          </a:p>
          <a:p>
            <a:endParaRPr lang="en-US" sz="2000" dirty="0"/>
          </a:p>
        </p:txBody>
      </p:sp>
      <p:grpSp>
        <p:nvGrpSpPr>
          <p:cNvPr id="10" name="Group 9">
            <a:extLst>
              <a:ext uri="{FF2B5EF4-FFF2-40B4-BE49-F238E27FC236}">
                <a16:creationId xmlns:a16="http://schemas.microsoft.com/office/drawing/2014/main" id="{5375E929-A3BE-EF47-AE9B-4B132B660F12}"/>
              </a:ext>
            </a:extLst>
          </p:cNvPr>
          <p:cNvGrpSpPr/>
          <p:nvPr/>
        </p:nvGrpSpPr>
        <p:grpSpPr>
          <a:xfrm>
            <a:off x="7895710" y="3016251"/>
            <a:ext cx="2400528" cy="914400"/>
            <a:chOff x="7957134" y="5148839"/>
            <a:chExt cx="2400528" cy="914400"/>
          </a:xfrm>
        </p:grpSpPr>
        <p:sp>
          <p:nvSpPr>
            <p:cNvPr id="5" name="Double Bracket 4">
              <a:extLst>
                <a:ext uri="{FF2B5EF4-FFF2-40B4-BE49-F238E27FC236}">
                  <a16:creationId xmlns:a16="http://schemas.microsoft.com/office/drawing/2014/main" id="{4162808B-305B-AE44-8CA4-8A0F98468D35}"/>
                </a:ext>
              </a:extLst>
            </p:cNvPr>
            <p:cNvSpPr/>
            <p:nvPr/>
          </p:nvSpPr>
          <p:spPr>
            <a:xfrm>
              <a:off x="7957134" y="5148839"/>
              <a:ext cx="2400528"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26F719E2-807D-8C47-9E81-C8618F23FC9A}"/>
                </a:ext>
              </a:extLst>
            </p:cNvPr>
            <p:cNvSpPr/>
            <p:nvPr/>
          </p:nvSpPr>
          <p:spPr>
            <a:xfrm>
              <a:off x="8207378" y="5413800"/>
              <a:ext cx="1970861" cy="400110"/>
            </a:xfrm>
            <a:prstGeom prst="rect">
              <a:avLst/>
            </a:prstGeom>
          </p:spPr>
          <p:txBody>
            <a:bodyPr wrap="none">
              <a:spAutoFit/>
            </a:bodyPr>
            <a:lstStyle/>
            <a:p>
              <a:r>
                <a:rPr lang="en-US" sz="2000" dirty="0"/>
                <a:t>TF-</a:t>
              </a:r>
              <a:r>
                <a:rPr lang="en-US" sz="2000" dirty="0" err="1"/>
                <a:t>IDF</a:t>
              </a:r>
              <a:r>
                <a:rPr lang="en-US" sz="2000" baseline="-25000" dirty="0" err="1"/>
                <a:t>document</a:t>
              </a:r>
              <a:r>
                <a:rPr lang="en-US" sz="2000" baseline="-25000" dirty="0"/>
                <a:t>, term</a:t>
              </a:r>
              <a:endParaRPr lang="en-US" sz="2000" dirty="0"/>
            </a:p>
          </p:txBody>
        </p:sp>
      </p:grpSp>
      <p:sp>
        <p:nvSpPr>
          <p:cNvPr id="11" name="TextBox 10">
            <a:extLst>
              <a:ext uri="{FF2B5EF4-FFF2-40B4-BE49-F238E27FC236}">
                <a16:creationId xmlns:a16="http://schemas.microsoft.com/office/drawing/2014/main" id="{B8A2D50A-9D44-7E45-9339-0F8495BFB7D6}"/>
              </a:ext>
            </a:extLst>
          </p:cNvPr>
          <p:cNvSpPr txBox="1"/>
          <p:nvPr/>
        </p:nvSpPr>
        <p:spPr>
          <a:xfrm>
            <a:off x="5724698" y="5503026"/>
            <a:ext cx="6163803" cy="400110"/>
          </a:xfrm>
          <a:prstGeom prst="rect">
            <a:avLst/>
          </a:prstGeom>
          <a:noFill/>
        </p:spPr>
        <p:txBody>
          <a:bodyPr wrap="none" rtlCol="0">
            <a:spAutoFit/>
          </a:bodyPr>
          <a:lstStyle/>
          <a:p>
            <a:r>
              <a:rPr lang="en-US" sz="2000" b="1" dirty="0"/>
              <a:t>Jaccard Index: </a:t>
            </a:r>
            <a:r>
              <a:rPr lang="en-US" sz="2000" dirty="0"/>
              <a:t>Intersection of Tag Sets / Union of Tag Sets</a:t>
            </a:r>
          </a:p>
        </p:txBody>
      </p:sp>
      <p:sp>
        <p:nvSpPr>
          <p:cNvPr id="12" name="TextBox 11">
            <a:extLst>
              <a:ext uri="{FF2B5EF4-FFF2-40B4-BE49-F238E27FC236}">
                <a16:creationId xmlns:a16="http://schemas.microsoft.com/office/drawing/2014/main" id="{CF83D35F-82FC-DA4D-AB2C-181FA4C50892}"/>
              </a:ext>
            </a:extLst>
          </p:cNvPr>
          <p:cNvSpPr txBox="1"/>
          <p:nvPr/>
        </p:nvSpPr>
        <p:spPr>
          <a:xfrm>
            <a:off x="5724698" y="4535575"/>
            <a:ext cx="6398803" cy="707886"/>
          </a:xfrm>
          <a:prstGeom prst="rect">
            <a:avLst/>
          </a:prstGeom>
          <a:noFill/>
        </p:spPr>
        <p:txBody>
          <a:bodyPr wrap="none" rtlCol="0">
            <a:spAutoFit/>
          </a:bodyPr>
          <a:lstStyle/>
          <a:p>
            <a:r>
              <a:rPr lang="en-US" sz="2000" b="1" dirty="0"/>
              <a:t>Cosine Similarity: </a:t>
            </a:r>
            <a:r>
              <a:rPr lang="en-US" sz="2000" dirty="0"/>
              <a:t>Inner product of document vectors from  </a:t>
            </a:r>
          </a:p>
          <a:p>
            <a:r>
              <a:rPr lang="en-US" sz="2000" dirty="0"/>
              <a:t>the TF-IDF matrix</a:t>
            </a:r>
          </a:p>
        </p:txBody>
      </p:sp>
    </p:spTree>
    <p:extLst>
      <p:ext uri="{BB962C8B-B14F-4D97-AF65-F5344CB8AC3E}">
        <p14:creationId xmlns:p14="http://schemas.microsoft.com/office/powerpoint/2010/main" val="1728016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55000"/>
          </a:schemeClr>
        </a:solidFill>
        <a:effectLst/>
      </p:bgPr>
    </p:bg>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28E220FE-AE6F-E54F-A72D-422427F95544}"/>
              </a:ext>
            </a:extLst>
          </p:cNvPr>
          <p:cNvGraphicFramePr>
            <a:graphicFrameLocks noChangeAspect="1"/>
          </p:cNvGraphicFramePr>
          <p:nvPr>
            <p:extLst>
              <p:ext uri="{D42A27DB-BD31-4B8C-83A1-F6EECF244321}">
                <p14:modId xmlns:p14="http://schemas.microsoft.com/office/powerpoint/2010/main" val="1905693642"/>
              </p:ext>
            </p:extLst>
          </p:nvPr>
        </p:nvGraphicFramePr>
        <p:xfrm>
          <a:off x="1320800" y="273050"/>
          <a:ext cx="9550400" cy="6311900"/>
        </p:xfrm>
        <a:graphic>
          <a:graphicData uri="http://schemas.openxmlformats.org/presentationml/2006/ole">
            <mc:AlternateContent xmlns:mc="http://schemas.openxmlformats.org/markup-compatibility/2006">
              <mc:Choice xmlns:v="urn:schemas-microsoft-com:vml" Requires="v">
                <p:oleObj spid="_x0000_s1270" name="Worksheet" r:id="rId4" imgW="9550400" imgH="6311900" progId="Excel.Sheet.12">
                  <p:embed/>
                </p:oleObj>
              </mc:Choice>
              <mc:Fallback>
                <p:oleObj name="Worksheet" r:id="rId4" imgW="9550400" imgH="6311900" progId="Excel.Sheet.12">
                  <p:embed/>
                  <p:pic>
                    <p:nvPicPr>
                      <p:cNvPr id="8" name="Object 7">
                        <a:extLst>
                          <a:ext uri="{FF2B5EF4-FFF2-40B4-BE49-F238E27FC236}">
                            <a16:creationId xmlns:a16="http://schemas.microsoft.com/office/drawing/2014/main" id="{28E220FE-AE6F-E54F-A72D-422427F95544}"/>
                          </a:ext>
                        </a:extLst>
                      </p:cNvPr>
                      <p:cNvPicPr/>
                      <p:nvPr/>
                    </p:nvPicPr>
                    <p:blipFill>
                      <a:blip r:embed="rId5"/>
                      <a:stretch>
                        <a:fillRect/>
                      </a:stretch>
                    </p:blipFill>
                    <p:spPr>
                      <a:xfrm>
                        <a:off x="1320800" y="273050"/>
                        <a:ext cx="9550400" cy="631190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C8C0394-2FF3-1444-98F6-488AACCBB075}"/>
              </a:ext>
            </a:extLst>
          </p:cNvPr>
          <p:cNvSpPr>
            <a:spLocks noGrp="1"/>
          </p:cNvSpPr>
          <p:nvPr>
            <p:ph type="title"/>
          </p:nvPr>
        </p:nvSpPr>
        <p:spPr>
          <a:xfrm>
            <a:off x="7315200" y="5546725"/>
            <a:ext cx="3886200" cy="879475"/>
          </a:xfrm>
        </p:spPr>
        <p:txBody>
          <a:bodyPr>
            <a:normAutofit/>
          </a:bodyPr>
          <a:lstStyle/>
          <a:p>
            <a:r>
              <a:rPr lang="en-US" sz="2000" b="1" dirty="0">
                <a:solidFill>
                  <a:srgbClr val="C00000"/>
                </a:solidFill>
              </a:rPr>
              <a:t>Figure 7: Statistical Summary From TW04 Run</a:t>
            </a:r>
          </a:p>
        </p:txBody>
      </p:sp>
    </p:spTree>
    <p:extLst>
      <p:ext uri="{BB962C8B-B14F-4D97-AF65-F5344CB8AC3E}">
        <p14:creationId xmlns:p14="http://schemas.microsoft.com/office/powerpoint/2010/main" val="409348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2A40A1-495B-0645-A3DC-E69680856A92}"/>
              </a:ext>
            </a:extLst>
          </p:cNvPr>
          <p:cNvSpPr>
            <a:spLocks noGrp="1"/>
          </p:cNvSpPr>
          <p:nvPr>
            <p:ph type="title"/>
          </p:nvPr>
        </p:nvSpPr>
        <p:spPr/>
        <p:txBody>
          <a:bodyPr>
            <a:normAutofit/>
          </a:bodyPr>
          <a:lstStyle/>
          <a:p>
            <a:r>
              <a:rPr lang="en-US" sz="2800" b="1" dirty="0"/>
              <a:t>Figure 6: Filtered Corpus:  Documents that include TW08 as a label</a:t>
            </a:r>
          </a:p>
        </p:txBody>
      </p:sp>
      <p:pic>
        <p:nvPicPr>
          <p:cNvPr id="11" name="Content Placeholder 10">
            <a:extLst>
              <a:ext uri="{FF2B5EF4-FFF2-40B4-BE49-F238E27FC236}">
                <a16:creationId xmlns:a16="http://schemas.microsoft.com/office/drawing/2014/main" id="{5490E53D-870F-C445-B4E9-181E018F111E}"/>
              </a:ext>
            </a:extLst>
          </p:cNvPr>
          <p:cNvPicPr>
            <a:picLocks noGrp="1" noChangeAspect="1"/>
          </p:cNvPicPr>
          <p:nvPr>
            <p:ph idx="1"/>
          </p:nvPr>
        </p:nvPicPr>
        <p:blipFill>
          <a:blip r:embed="rId2"/>
          <a:stretch>
            <a:fillRect/>
          </a:stretch>
        </p:blipFill>
        <p:spPr>
          <a:xfrm>
            <a:off x="1595991" y="1825625"/>
            <a:ext cx="9000017" cy="4351338"/>
          </a:xfrm>
        </p:spPr>
      </p:pic>
    </p:spTree>
    <p:extLst>
      <p:ext uri="{BB962C8B-B14F-4D97-AF65-F5344CB8AC3E}">
        <p14:creationId xmlns:p14="http://schemas.microsoft.com/office/powerpoint/2010/main" val="202676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4BF6-13FF-3D42-BDED-16FA1F97C4E8}"/>
              </a:ext>
            </a:extLst>
          </p:cNvPr>
          <p:cNvSpPr>
            <a:spLocks noGrp="1"/>
          </p:cNvSpPr>
          <p:nvPr>
            <p:ph type="title"/>
          </p:nvPr>
        </p:nvSpPr>
        <p:spPr/>
        <p:txBody>
          <a:bodyPr>
            <a:normAutofit/>
          </a:bodyPr>
          <a:lstStyle/>
          <a:p>
            <a:r>
              <a:rPr lang="en-US" sz="2800" b="1" dirty="0"/>
              <a:t>Figure 8: Full Corpus Transcript to Transcript  Cosine Similarity View</a:t>
            </a:r>
          </a:p>
        </p:txBody>
      </p:sp>
      <p:pic>
        <p:nvPicPr>
          <p:cNvPr id="4" name="Content Placeholder 4">
            <a:extLst>
              <a:ext uri="{FF2B5EF4-FFF2-40B4-BE49-F238E27FC236}">
                <a16:creationId xmlns:a16="http://schemas.microsoft.com/office/drawing/2014/main" id="{52960D6F-9E63-E74C-9134-445110788725}"/>
              </a:ext>
            </a:extLst>
          </p:cNvPr>
          <p:cNvPicPr>
            <a:picLocks noGrp="1" noChangeAspect="1"/>
          </p:cNvPicPr>
          <p:nvPr>
            <p:ph idx="1"/>
          </p:nvPr>
        </p:nvPicPr>
        <p:blipFill>
          <a:blip r:embed="rId3"/>
          <a:stretch>
            <a:fillRect/>
          </a:stretch>
        </p:blipFill>
        <p:spPr>
          <a:xfrm>
            <a:off x="838200" y="1843554"/>
            <a:ext cx="6667941" cy="4351338"/>
          </a:xfrm>
        </p:spPr>
      </p:pic>
      <p:sp>
        <p:nvSpPr>
          <p:cNvPr id="5" name="TextBox 4">
            <a:extLst>
              <a:ext uri="{FF2B5EF4-FFF2-40B4-BE49-F238E27FC236}">
                <a16:creationId xmlns:a16="http://schemas.microsoft.com/office/drawing/2014/main" id="{6B43A231-0256-784B-886E-5B700C17C955}"/>
              </a:ext>
            </a:extLst>
          </p:cNvPr>
          <p:cNvSpPr txBox="1"/>
          <p:nvPr/>
        </p:nvSpPr>
        <p:spPr>
          <a:xfrm>
            <a:off x="8430016" y="2367419"/>
            <a:ext cx="1310487" cy="369332"/>
          </a:xfrm>
          <a:prstGeom prst="rect">
            <a:avLst/>
          </a:prstGeom>
          <a:noFill/>
        </p:spPr>
        <p:txBody>
          <a:bodyPr wrap="none" rtlCol="0">
            <a:spAutoFit/>
          </a:bodyPr>
          <a:lstStyle/>
          <a:p>
            <a:r>
              <a:rPr lang="en-US" dirty="0">
                <a:hlinkClick r:id="rId4"/>
              </a:rPr>
              <a:t>Link to Page</a:t>
            </a:r>
            <a:endParaRPr lang="en-US" dirty="0"/>
          </a:p>
        </p:txBody>
      </p:sp>
    </p:spTree>
    <p:extLst>
      <p:ext uri="{BB962C8B-B14F-4D97-AF65-F5344CB8AC3E}">
        <p14:creationId xmlns:p14="http://schemas.microsoft.com/office/powerpoint/2010/main" val="464748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8B84-1703-904A-A049-7C973586625E}"/>
              </a:ext>
            </a:extLst>
          </p:cNvPr>
          <p:cNvSpPr>
            <a:spLocks noGrp="1"/>
          </p:cNvSpPr>
          <p:nvPr>
            <p:ph type="title"/>
          </p:nvPr>
        </p:nvSpPr>
        <p:spPr/>
        <p:txBody>
          <a:bodyPr>
            <a:normAutofit/>
          </a:bodyPr>
          <a:lstStyle/>
          <a:p>
            <a:r>
              <a:rPr lang="en-US" sz="2800" b="1" dirty="0"/>
              <a:t>Technical - Digression</a:t>
            </a:r>
          </a:p>
        </p:txBody>
      </p:sp>
      <p:sp>
        <p:nvSpPr>
          <p:cNvPr id="3" name="Content Placeholder 2">
            <a:extLst>
              <a:ext uri="{FF2B5EF4-FFF2-40B4-BE49-F238E27FC236}">
                <a16:creationId xmlns:a16="http://schemas.microsoft.com/office/drawing/2014/main" id="{5A553BA9-3158-DA4C-8CFE-C5C8AA61A463}"/>
              </a:ext>
            </a:extLst>
          </p:cNvPr>
          <p:cNvSpPr>
            <a:spLocks noGrp="1"/>
          </p:cNvSpPr>
          <p:nvPr>
            <p:ph idx="1"/>
          </p:nvPr>
        </p:nvSpPr>
        <p:spPr/>
        <p:txBody>
          <a:bodyPr>
            <a:normAutofit fontScale="92500" lnSpcReduction="20000"/>
          </a:bodyPr>
          <a:lstStyle/>
          <a:p>
            <a:r>
              <a:rPr lang="en-US" b="1" dirty="0"/>
              <a:t>TF-IDF</a:t>
            </a:r>
          </a:p>
          <a:p>
            <a:pPr lvl="1"/>
            <a:r>
              <a:rPr lang="en-US" b="1" dirty="0"/>
              <a:t>We can look at cosine similarities of documents or terms</a:t>
            </a:r>
          </a:p>
          <a:p>
            <a:r>
              <a:rPr lang="en-US" dirty="0"/>
              <a:t>Dimensionality Reduction</a:t>
            </a:r>
          </a:p>
          <a:p>
            <a:pPr lvl="1"/>
            <a:r>
              <a:rPr lang="en-US" dirty="0"/>
              <a:t>Singular Value Decomposition</a:t>
            </a:r>
          </a:p>
          <a:p>
            <a:pPr lvl="1"/>
            <a:r>
              <a:rPr lang="en-US" dirty="0"/>
              <a:t>Word embedding</a:t>
            </a:r>
          </a:p>
          <a:p>
            <a:r>
              <a:rPr lang="en-US" dirty="0"/>
              <a:t>LSI captures latent semantics (conceptual relationships), but has limitations</a:t>
            </a:r>
          </a:p>
          <a:p>
            <a:pPr lvl="1"/>
            <a:r>
              <a:rPr lang="en-US" dirty="0"/>
              <a:t>The concept may apply, however, if we can get the right encoding of discourse</a:t>
            </a:r>
          </a:p>
          <a:p>
            <a:pPr marL="457200" lvl="1" indent="0">
              <a:buNone/>
            </a:pPr>
            <a:r>
              <a:rPr lang="en-US" dirty="0"/>
              <a:t>    and relate it to behavior.</a:t>
            </a:r>
          </a:p>
          <a:p>
            <a:r>
              <a:rPr lang="en-US" dirty="0"/>
              <a:t>Classification and Categorization</a:t>
            </a:r>
          </a:p>
          <a:p>
            <a:pPr lvl="1"/>
            <a:r>
              <a:rPr lang="en-US" dirty="0"/>
              <a:t>K Nearest Neighbor Clustering</a:t>
            </a:r>
          </a:p>
          <a:p>
            <a:pPr lvl="1"/>
            <a:r>
              <a:rPr lang="en-US" dirty="0"/>
              <a:t>K Means Classification</a:t>
            </a:r>
          </a:p>
          <a:p>
            <a:pPr lvl="1"/>
            <a:r>
              <a:rPr lang="en-US" dirty="0"/>
              <a:t>...</a:t>
            </a:r>
          </a:p>
          <a:p>
            <a:endParaRPr lang="en-US" dirty="0"/>
          </a:p>
          <a:p>
            <a:endParaRPr lang="en-US" dirty="0"/>
          </a:p>
        </p:txBody>
      </p:sp>
    </p:spTree>
    <p:extLst>
      <p:ext uri="{BB962C8B-B14F-4D97-AF65-F5344CB8AC3E}">
        <p14:creationId xmlns:p14="http://schemas.microsoft.com/office/powerpoint/2010/main" val="240395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293C64-EBD6-0542-B78B-FDABE26B9267}"/>
              </a:ext>
            </a:extLst>
          </p:cNvPr>
          <p:cNvSpPr>
            <a:spLocks noGrp="1"/>
          </p:cNvSpPr>
          <p:nvPr>
            <p:ph type="title"/>
          </p:nvPr>
        </p:nvSpPr>
        <p:spPr/>
        <p:txBody>
          <a:bodyPr>
            <a:normAutofit/>
          </a:bodyPr>
          <a:lstStyle/>
          <a:p>
            <a:r>
              <a:rPr lang="en-US" b="1" dirty="0"/>
              <a:t>Data</a:t>
            </a:r>
          </a:p>
        </p:txBody>
      </p:sp>
      <p:sp>
        <p:nvSpPr>
          <p:cNvPr id="4" name="Text Placeholder 3">
            <a:extLst>
              <a:ext uri="{FF2B5EF4-FFF2-40B4-BE49-F238E27FC236}">
                <a16:creationId xmlns:a16="http://schemas.microsoft.com/office/drawing/2014/main" id="{8C46E1DF-CE1D-6647-AAD0-1BFDD03EC35E}"/>
              </a:ext>
            </a:extLst>
          </p:cNvPr>
          <p:cNvSpPr>
            <a:spLocks noGrp="1"/>
          </p:cNvSpPr>
          <p:nvPr>
            <p:ph type="body" idx="1"/>
          </p:nvPr>
        </p:nvSpPr>
        <p:spPr/>
        <p:txBody>
          <a:bodyPr/>
          <a:lstStyle/>
          <a:p>
            <a:r>
              <a:rPr lang="en-US" dirty="0"/>
              <a:t>Curation</a:t>
            </a:r>
          </a:p>
        </p:txBody>
      </p:sp>
    </p:spTree>
    <p:extLst>
      <p:ext uri="{BB962C8B-B14F-4D97-AF65-F5344CB8AC3E}">
        <p14:creationId xmlns:p14="http://schemas.microsoft.com/office/powerpoint/2010/main" val="2995237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B3249-075A-284F-A162-45A6CBBB4864}"/>
              </a:ext>
            </a:extLst>
          </p:cNvPr>
          <p:cNvSpPr>
            <a:spLocks noGrp="1"/>
          </p:cNvSpPr>
          <p:nvPr>
            <p:ph type="title"/>
          </p:nvPr>
        </p:nvSpPr>
        <p:spPr/>
        <p:txBody>
          <a:bodyPr>
            <a:normAutofit/>
          </a:bodyPr>
          <a:lstStyle/>
          <a:p>
            <a:r>
              <a:rPr lang="en-US" sz="3200" b="1" dirty="0"/>
              <a:t>Lay Person Assessment</a:t>
            </a:r>
          </a:p>
        </p:txBody>
      </p:sp>
      <p:sp>
        <p:nvSpPr>
          <p:cNvPr id="3" name="Text Placeholder 2">
            <a:extLst>
              <a:ext uri="{FF2B5EF4-FFF2-40B4-BE49-F238E27FC236}">
                <a16:creationId xmlns:a16="http://schemas.microsoft.com/office/drawing/2014/main" id="{18F2BF4F-AABE-1A41-B2F3-F72E74FA6820}"/>
              </a:ext>
            </a:extLst>
          </p:cNvPr>
          <p:cNvSpPr>
            <a:spLocks noGrp="1"/>
          </p:cNvSpPr>
          <p:nvPr>
            <p:ph type="body" idx="1"/>
          </p:nvPr>
        </p:nvSpPr>
        <p:spPr/>
        <p:txBody>
          <a:bodyPr/>
          <a:lstStyle/>
          <a:p>
            <a:r>
              <a:rPr lang="en-US" b="1" dirty="0"/>
              <a:t>Human Intervention</a:t>
            </a:r>
            <a:endParaRPr lang="en-US" dirty="0"/>
          </a:p>
        </p:txBody>
      </p:sp>
    </p:spTree>
    <p:extLst>
      <p:ext uri="{BB962C8B-B14F-4D97-AF65-F5344CB8AC3E}">
        <p14:creationId xmlns:p14="http://schemas.microsoft.com/office/powerpoint/2010/main" val="1889474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17E7-D17E-4C42-BCA6-B95A483E976D}"/>
              </a:ext>
            </a:extLst>
          </p:cNvPr>
          <p:cNvSpPr>
            <a:spLocks noGrp="1"/>
          </p:cNvSpPr>
          <p:nvPr>
            <p:ph type="title"/>
          </p:nvPr>
        </p:nvSpPr>
        <p:spPr/>
        <p:txBody>
          <a:bodyPr/>
          <a:lstStyle/>
          <a:p>
            <a:r>
              <a:rPr lang="en-US" b="1" dirty="0"/>
              <a:t>Experiment #7 – Manual Tagging</a:t>
            </a:r>
            <a:endParaRPr lang="en-US" b="1" dirty="0">
              <a:solidFill>
                <a:srgbClr val="C00000"/>
              </a:solidFill>
            </a:endParaRPr>
          </a:p>
        </p:txBody>
      </p:sp>
      <p:sp>
        <p:nvSpPr>
          <p:cNvPr id="3" name="Content Placeholder 2">
            <a:extLst>
              <a:ext uri="{FF2B5EF4-FFF2-40B4-BE49-F238E27FC236}">
                <a16:creationId xmlns:a16="http://schemas.microsoft.com/office/drawing/2014/main" id="{97BB96BA-6FDB-3D4A-9412-08267C8AE396}"/>
              </a:ext>
            </a:extLst>
          </p:cNvPr>
          <p:cNvSpPr>
            <a:spLocks noGrp="1"/>
          </p:cNvSpPr>
          <p:nvPr>
            <p:ph idx="1"/>
          </p:nvPr>
        </p:nvSpPr>
        <p:spPr/>
        <p:txBody>
          <a:bodyPr>
            <a:normAutofit fontScale="77500" lnSpcReduction="20000"/>
          </a:bodyPr>
          <a:lstStyle/>
          <a:p>
            <a:pPr marL="0" indent="0">
              <a:buNone/>
            </a:pPr>
            <a:r>
              <a:rPr lang="en-US" b="1" dirty="0">
                <a:solidFill>
                  <a:schemeClr val="bg2">
                    <a:lumMod val="25000"/>
                  </a:schemeClr>
                </a:solidFill>
              </a:rPr>
              <a:t>Instructions and Transcripts given to Independent Reviewers:</a:t>
            </a:r>
          </a:p>
          <a:p>
            <a:pPr marL="0" indent="0">
              <a:buNone/>
            </a:pPr>
            <a:r>
              <a:rPr lang="en-US" i="1" dirty="0"/>
              <a:t>Decide which tags you will assign to each .txt. Of course a given .txt can have multiple tags.</a:t>
            </a:r>
          </a:p>
          <a:p>
            <a:pPr marL="0" indent="0">
              <a:buNone/>
            </a:pPr>
            <a:r>
              <a:rPr lang="en-US" i="1" dirty="0"/>
              <a:t>For each tag you assign to a given .txt, I want you make a list of features (quantifiable features) that led you to assign the particular tag. For example, suppose that I assign tag TW01 to the first .txt. One potential quantifiable feature that might explain that tag is the high number of speakers in the transcript. Say, there are 5 different people speaking, so that leads me to assign TW01 about whole class format. My example is random and this might not apply to TW01 per se, but I hope that it illustrates the point about quantifiable features</a:t>
            </a:r>
            <a:r>
              <a:rPr lang="en-US" dirty="0"/>
              <a:t>.</a:t>
            </a:r>
          </a:p>
          <a:p>
            <a:endParaRPr lang="en-US" dirty="0"/>
          </a:p>
          <a:p>
            <a:r>
              <a:rPr lang="en-US" dirty="0"/>
              <a:t>Copy of 009 LRLAEMC009.txt 		</a:t>
            </a:r>
            <a:r>
              <a:rPr lang="en-US" dirty="0">
                <a:solidFill>
                  <a:schemeClr val="bg2">
                    <a:lumMod val="75000"/>
                  </a:schemeClr>
                </a:solidFill>
              </a:rPr>
              <a:t>(not  tagged withTW07)</a:t>
            </a:r>
          </a:p>
          <a:p>
            <a:r>
              <a:rPr lang="en-US" dirty="0"/>
              <a:t>Copy of 027 ELAAYA027.txt  		</a:t>
            </a:r>
            <a:r>
              <a:rPr lang="en-US" dirty="0">
                <a:solidFill>
                  <a:schemeClr val="bg2">
                    <a:lumMod val="75000"/>
                  </a:schemeClr>
                </a:solidFill>
              </a:rPr>
              <a:t>(not tagged with TW07)</a:t>
            </a:r>
          </a:p>
          <a:p>
            <a:r>
              <a:rPr lang="en-US" dirty="0"/>
              <a:t>Copy of 053 GEN EC 053 </a:t>
            </a:r>
            <a:r>
              <a:rPr lang="en-US" dirty="0" err="1"/>
              <a:t>edited.txt</a:t>
            </a:r>
            <a:r>
              <a:rPr lang="en-US" dirty="0"/>
              <a:t> 	</a:t>
            </a:r>
            <a:r>
              <a:rPr lang="en-US" dirty="0">
                <a:solidFill>
                  <a:schemeClr val="bg2">
                    <a:lumMod val="75000"/>
                  </a:schemeClr>
                </a:solidFill>
              </a:rPr>
              <a:t>(Tagged with TW07)</a:t>
            </a:r>
          </a:p>
          <a:p>
            <a:r>
              <a:rPr lang="en-US" dirty="0"/>
              <a:t>Copy of 129 LRLA EMC 129edited.txt 	</a:t>
            </a:r>
            <a:r>
              <a:rPr lang="en-US" dirty="0">
                <a:solidFill>
                  <a:schemeClr val="bg2">
                    <a:lumMod val="75000"/>
                  </a:schemeClr>
                </a:solidFill>
              </a:rPr>
              <a:t>(Tagged with TW07)</a:t>
            </a:r>
          </a:p>
        </p:txBody>
      </p:sp>
    </p:spTree>
    <p:extLst>
      <p:ext uri="{BB962C8B-B14F-4D97-AF65-F5344CB8AC3E}">
        <p14:creationId xmlns:p14="http://schemas.microsoft.com/office/powerpoint/2010/main" val="287914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E76F2-5298-894D-93DF-35A67404513A}"/>
              </a:ext>
            </a:extLst>
          </p:cNvPr>
          <p:cNvSpPr>
            <a:spLocks noGrp="1"/>
          </p:cNvSpPr>
          <p:nvPr>
            <p:ph type="title"/>
          </p:nvPr>
        </p:nvSpPr>
        <p:spPr/>
        <p:txBody>
          <a:bodyPr>
            <a:normAutofit/>
          </a:bodyPr>
          <a:lstStyle/>
          <a:p>
            <a:r>
              <a:rPr lang="en-US" sz="2800" b="1" dirty="0"/>
              <a:t>Feedback From Reviewers</a:t>
            </a:r>
          </a:p>
        </p:txBody>
      </p:sp>
      <p:graphicFrame>
        <p:nvGraphicFramePr>
          <p:cNvPr id="8" name="Content Placeholder 7">
            <a:extLst>
              <a:ext uri="{FF2B5EF4-FFF2-40B4-BE49-F238E27FC236}">
                <a16:creationId xmlns:a16="http://schemas.microsoft.com/office/drawing/2014/main" id="{A5D43E5B-B55E-5148-96AA-8205C55852ED}"/>
              </a:ext>
            </a:extLst>
          </p:cNvPr>
          <p:cNvGraphicFramePr>
            <a:graphicFrameLocks noGrp="1" noChangeAspect="1"/>
          </p:cNvGraphicFramePr>
          <p:nvPr>
            <p:ph idx="1"/>
            <p:extLst>
              <p:ext uri="{D42A27DB-BD31-4B8C-83A1-F6EECF244321}">
                <p14:modId xmlns:p14="http://schemas.microsoft.com/office/powerpoint/2010/main" val="3684217297"/>
              </p:ext>
            </p:extLst>
          </p:nvPr>
        </p:nvGraphicFramePr>
        <p:xfrm>
          <a:off x="6339114" y="4357009"/>
          <a:ext cx="965200" cy="609600"/>
        </p:xfrm>
        <a:graphic>
          <a:graphicData uri="http://schemas.openxmlformats.org/presentationml/2006/ole">
            <mc:AlternateContent xmlns:mc="http://schemas.openxmlformats.org/markup-compatibility/2006">
              <mc:Choice xmlns:v="urn:schemas-microsoft-com:vml" Requires="v">
                <p:oleObj spid="_x0000_s2487" name="Document" showAsIcon="1" r:id="rId4" imgW="965200" imgH="609600" progId="Word.Document.12">
                  <p:embed/>
                </p:oleObj>
              </mc:Choice>
              <mc:Fallback>
                <p:oleObj name="Document" showAsIcon="1" r:id="rId4" imgW="965200" imgH="609600" progId="Word.Document.12">
                  <p:embed/>
                  <p:pic>
                    <p:nvPicPr>
                      <p:cNvPr id="8" name="Content Placeholder 7">
                        <a:extLst>
                          <a:ext uri="{FF2B5EF4-FFF2-40B4-BE49-F238E27FC236}">
                            <a16:creationId xmlns:a16="http://schemas.microsoft.com/office/drawing/2014/main" id="{A5D43E5B-B55E-5148-96AA-8205C55852ED}"/>
                          </a:ext>
                        </a:extLst>
                      </p:cNvPr>
                      <p:cNvPicPr/>
                      <p:nvPr/>
                    </p:nvPicPr>
                    <p:blipFill>
                      <a:blip r:embed="rId5"/>
                      <a:stretch>
                        <a:fillRect/>
                      </a:stretch>
                    </p:blipFill>
                    <p:spPr>
                      <a:xfrm>
                        <a:off x="6339114" y="4357009"/>
                        <a:ext cx="965200" cy="609600"/>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C3A9AB9C-9847-D24B-9354-85A04B5877A7}"/>
              </a:ext>
            </a:extLst>
          </p:cNvPr>
          <p:cNvSpPr/>
          <p:nvPr/>
        </p:nvSpPr>
        <p:spPr>
          <a:xfrm>
            <a:off x="370720" y="4477143"/>
            <a:ext cx="4559903" cy="369332"/>
          </a:xfrm>
          <a:prstGeom prst="rect">
            <a:avLst/>
          </a:prstGeom>
        </p:spPr>
        <p:txBody>
          <a:bodyPr wrap="none">
            <a:spAutoFit/>
          </a:bodyPr>
          <a:lstStyle/>
          <a:p>
            <a:r>
              <a:rPr lang="en-US" dirty="0">
                <a:solidFill>
                  <a:schemeClr val="bg2">
                    <a:lumMod val="75000"/>
                  </a:schemeClr>
                </a:solidFill>
              </a:rPr>
              <a:t>Copy of 027 ELAAYA027.txt (tw12, 13, 22).</a:t>
            </a:r>
            <a:r>
              <a:rPr lang="en-US" dirty="0" err="1">
                <a:solidFill>
                  <a:schemeClr val="bg2">
                    <a:lumMod val="75000"/>
                  </a:schemeClr>
                </a:solidFill>
              </a:rPr>
              <a:t>docx</a:t>
            </a:r>
            <a:endParaRPr lang="en-US" dirty="0">
              <a:solidFill>
                <a:schemeClr val="bg2">
                  <a:lumMod val="75000"/>
                </a:schemeClr>
              </a:solidFill>
            </a:endParaRPr>
          </a:p>
        </p:txBody>
      </p:sp>
      <p:sp>
        <p:nvSpPr>
          <p:cNvPr id="10" name="Rectangle 9">
            <a:extLst>
              <a:ext uri="{FF2B5EF4-FFF2-40B4-BE49-F238E27FC236}">
                <a16:creationId xmlns:a16="http://schemas.microsoft.com/office/drawing/2014/main" id="{B55BAC39-9C5F-AC41-BF36-C06AE0A564F4}"/>
              </a:ext>
            </a:extLst>
          </p:cNvPr>
          <p:cNvSpPr/>
          <p:nvPr/>
        </p:nvSpPr>
        <p:spPr>
          <a:xfrm>
            <a:off x="370720" y="5262955"/>
            <a:ext cx="5459187" cy="369332"/>
          </a:xfrm>
          <a:prstGeom prst="rect">
            <a:avLst/>
          </a:prstGeom>
        </p:spPr>
        <p:txBody>
          <a:bodyPr wrap="none">
            <a:spAutoFit/>
          </a:bodyPr>
          <a:lstStyle/>
          <a:p>
            <a:r>
              <a:rPr lang="en-US" dirty="0">
                <a:solidFill>
                  <a:schemeClr val="bg2">
                    <a:lumMod val="75000"/>
                  </a:schemeClr>
                </a:solidFill>
              </a:rPr>
              <a:t>Copy of 053 GEN EC 053 </a:t>
            </a:r>
            <a:r>
              <a:rPr lang="en-US" dirty="0" err="1">
                <a:solidFill>
                  <a:schemeClr val="bg2">
                    <a:lumMod val="75000"/>
                  </a:schemeClr>
                </a:solidFill>
              </a:rPr>
              <a:t>edited.txt</a:t>
            </a:r>
            <a:r>
              <a:rPr lang="en-US" dirty="0">
                <a:solidFill>
                  <a:schemeClr val="bg2">
                    <a:lumMod val="75000"/>
                  </a:schemeClr>
                </a:solidFill>
              </a:rPr>
              <a:t> (tw13,17,19,21).</a:t>
            </a:r>
            <a:r>
              <a:rPr lang="en-US" dirty="0" err="1">
                <a:solidFill>
                  <a:schemeClr val="bg2">
                    <a:lumMod val="75000"/>
                  </a:schemeClr>
                </a:solidFill>
              </a:rPr>
              <a:t>docx</a:t>
            </a:r>
            <a:endParaRPr lang="en-US" dirty="0">
              <a:solidFill>
                <a:schemeClr val="bg2">
                  <a:lumMod val="75000"/>
                </a:schemeClr>
              </a:solidFill>
            </a:endParaRPr>
          </a:p>
        </p:txBody>
      </p:sp>
      <p:graphicFrame>
        <p:nvGraphicFramePr>
          <p:cNvPr id="11" name="Object 10">
            <a:extLst>
              <a:ext uri="{FF2B5EF4-FFF2-40B4-BE49-F238E27FC236}">
                <a16:creationId xmlns:a16="http://schemas.microsoft.com/office/drawing/2014/main" id="{2D83EAB4-D379-644E-8783-0716CAEC49ED}"/>
              </a:ext>
            </a:extLst>
          </p:cNvPr>
          <p:cNvGraphicFramePr>
            <a:graphicFrameLocks noChangeAspect="1"/>
          </p:cNvGraphicFramePr>
          <p:nvPr>
            <p:extLst>
              <p:ext uri="{D42A27DB-BD31-4B8C-83A1-F6EECF244321}">
                <p14:modId xmlns:p14="http://schemas.microsoft.com/office/powerpoint/2010/main" val="4174799829"/>
              </p:ext>
            </p:extLst>
          </p:nvPr>
        </p:nvGraphicFramePr>
        <p:xfrm>
          <a:off x="6339114" y="5142821"/>
          <a:ext cx="965200" cy="609600"/>
        </p:xfrm>
        <a:graphic>
          <a:graphicData uri="http://schemas.openxmlformats.org/presentationml/2006/ole">
            <mc:AlternateContent xmlns:mc="http://schemas.openxmlformats.org/markup-compatibility/2006">
              <mc:Choice xmlns:v="urn:schemas-microsoft-com:vml" Requires="v">
                <p:oleObj spid="_x0000_s2488" name="Document" showAsIcon="1" r:id="rId6" imgW="965200" imgH="609600" progId="Word.Document.12">
                  <p:embed/>
                </p:oleObj>
              </mc:Choice>
              <mc:Fallback>
                <p:oleObj name="Document" showAsIcon="1" r:id="rId6" imgW="965200" imgH="609600" progId="Word.Document.12">
                  <p:embed/>
                  <p:pic>
                    <p:nvPicPr>
                      <p:cNvPr id="11" name="Object 10">
                        <a:extLst>
                          <a:ext uri="{FF2B5EF4-FFF2-40B4-BE49-F238E27FC236}">
                            <a16:creationId xmlns:a16="http://schemas.microsoft.com/office/drawing/2014/main" id="{2D83EAB4-D379-644E-8783-0716CAEC49ED}"/>
                          </a:ext>
                        </a:extLst>
                      </p:cNvPr>
                      <p:cNvPicPr/>
                      <p:nvPr/>
                    </p:nvPicPr>
                    <p:blipFill>
                      <a:blip r:embed="rId7"/>
                      <a:stretch>
                        <a:fillRect/>
                      </a:stretch>
                    </p:blipFill>
                    <p:spPr>
                      <a:xfrm>
                        <a:off x="6339114" y="5142821"/>
                        <a:ext cx="965200" cy="60960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00933D0E-7E98-F041-A713-C88F87A0A944}"/>
              </a:ext>
            </a:extLst>
          </p:cNvPr>
          <p:cNvSpPr/>
          <p:nvPr/>
        </p:nvSpPr>
        <p:spPr>
          <a:xfrm>
            <a:off x="370720" y="6300109"/>
            <a:ext cx="3199915" cy="369332"/>
          </a:xfrm>
          <a:prstGeom prst="rect">
            <a:avLst/>
          </a:prstGeom>
        </p:spPr>
        <p:txBody>
          <a:bodyPr wrap="none">
            <a:spAutoFit/>
          </a:bodyPr>
          <a:lstStyle/>
          <a:p>
            <a:r>
              <a:rPr lang="en-US" dirty="0" err="1">
                <a:solidFill>
                  <a:schemeClr val="bg2">
                    <a:lumMod val="75000"/>
                  </a:schemeClr>
                </a:solidFill>
                <a:hlinkClick r:id="rId8"/>
              </a:rPr>
              <a:t>NinaRyanTagging</a:t>
            </a:r>
            <a:r>
              <a:rPr lang="en-US" dirty="0">
                <a:solidFill>
                  <a:schemeClr val="bg2">
                    <a:lumMod val="75000"/>
                  </a:schemeClr>
                </a:solidFill>
                <a:hlinkClick r:id="rId8"/>
              </a:rPr>
              <a:t> </a:t>
            </a:r>
            <a:r>
              <a:rPr lang="en-US" dirty="0" err="1">
                <a:solidFill>
                  <a:schemeClr val="bg2">
                    <a:lumMod val="75000"/>
                  </a:schemeClr>
                </a:solidFill>
                <a:hlinkClick r:id="rId8"/>
              </a:rPr>
              <a:t>transcripts.pdf</a:t>
            </a:r>
            <a:endParaRPr lang="en-US" dirty="0">
              <a:solidFill>
                <a:schemeClr val="bg2">
                  <a:lumMod val="75000"/>
                </a:schemeClr>
              </a:solidFill>
            </a:endParaRPr>
          </a:p>
        </p:txBody>
      </p:sp>
      <p:sp>
        <p:nvSpPr>
          <p:cNvPr id="13" name="TextBox 12">
            <a:extLst>
              <a:ext uri="{FF2B5EF4-FFF2-40B4-BE49-F238E27FC236}">
                <a16:creationId xmlns:a16="http://schemas.microsoft.com/office/drawing/2014/main" id="{77BC4599-52CB-A843-B81F-800AF6F7B517}"/>
              </a:ext>
            </a:extLst>
          </p:cNvPr>
          <p:cNvSpPr txBox="1"/>
          <p:nvPr/>
        </p:nvSpPr>
        <p:spPr>
          <a:xfrm>
            <a:off x="496380" y="1866900"/>
            <a:ext cx="11199239" cy="1938992"/>
          </a:xfrm>
          <a:prstGeom prst="rect">
            <a:avLst/>
          </a:prstGeom>
          <a:noFill/>
        </p:spPr>
        <p:txBody>
          <a:bodyPr wrap="square" rtlCol="0">
            <a:spAutoFit/>
          </a:bodyPr>
          <a:lstStyle/>
          <a:p>
            <a:pPr marL="342900" indent="-342900">
              <a:buAutoNum type="arabicPeriod"/>
            </a:pPr>
            <a:r>
              <a:rPr lang="en-US" sz="2000" b="1" dirty="0"/>
              <a:t>Both reviewers assigned tags at the  phrase level as well as sentence, utterance and document levels.</a:t>
            </a:r>
          </a:p>
          <a:p>
            <a:pPr marL="342900" indent="-342900">
              <a:buAutoNum type="arabicPeriod"/>
            </a:pPr>
            <a:r>
              <a:rPr lang="en-US" sz="2000" b="1" dirty="0"/>
              <a:t>Both reviewers acknowledged a degree of confirmation bias</a:t>
            </a:r>
          </a:p>
          <a:p>
            <a:pPr marL="342900" indent="-342900">
              <a:buAutoNum type="arabicPeriod"/>
            </a:pPr>
            <a:r>
              <a:rPr lang="en-US" sz="2000" b="1" dirty="0"/>
              <a:t>Both reviewers came up with different, though not disjoint, tag assignment from each other and from the those of the Atlas reviewers.</a:t>
            </a:r>
          </a:p>
          <a:p>
            <a:r>
              <a:rPr lang="en-US" sz="2000" b="1" dirty="0"/>
              <a:t>4.   The teaching professional’s  background experience played a significant role in her recognizing behavioral patterns.</a:t>
            </a:r>
          </a:p>
        </p:txBody>
      </p:sp>
    </p:spTree>
    <p:extLst>
      <p:ext uri="{BB962C8B-B14F-4D97-AF65-F5344CB8AC3E}">
        <p14:creationId xmlns:p14="http://schemas.microsoft.com/office/powerpoint/2010/main" val="1893367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B3249-075A-284F-A162-45A6CBBB4864}"/>
              </a:ext>
            </a:extLst>
          </p:cNvPr>
          <p:cNvSpPr>
            <a:spLocks noGrp="1"/>
          </p:cNvSpPr>
          <p:nvPr>
            <p:ph type="title"/>
          </p:nvPr>
        </p:nvSpPr>
        <p:spPr>
          <a:noFill/>
        </p:spPr>
        <p:txBody>
          <a:bodyPr>
            <a:normAutofit/>
          </a:bodyPr>
          <a:lstStyle/>
          <a:p>
            <a:r>
              <a:rPr lang="en-US" sz="4000" b="1" dirty="0"/>
              <a:t>Analytic Examples</a:t>
            </a:r>
          </a:p>
        </p:txBody>
      </p:sp>
      <p:sp>
        <p:nvSpPr>
          <p:cNvPr id="3" name="Text Placeholder 2">
            <a:extLst>
              <a:ext uri="{FF2B5EF4-FFF2-40B4-BE49-F238E27FC236}">
                <a16:creationId xmlns:a16="http://schemas.microsoft.com/office/drawing/2014/main" id="{18F2BF4F-AABE-1A41-B2F3-F72E74FA68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0676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8904-5149-DC47-B116-DF5F8C108D1E}"/>
              </a:ext>
            </a:extLst>
          </p:cNvPr>
          <p:cNvSpPr>
            <a:spLocks noGrp="1"/>
          </p:cNvSpPr>
          <p:nvPr>
            <p:ph type="title"/>
          </p:nvPr>
        </p:nvSpPr>
        <p:spPr/>
        <p:txBody>
          <a:bodyPr>
            <a:normAutofit/>
          </a:bodyPr>
          <a:lstStyle/>
          <a:p>
            <a:r>
              <a:rPr lang="en-US" sz="2800" b="1" dirty="0"/>
              <a:t>Figure 9: Experiment #8 – Tag Assignment using Latent Semantic Indexing &amp; pseudo-K-means</a:t>
            </a:r>
          </a:p>
        </p:txBody>
      </p:sp>
      <p:graphicFrame>
        <p:nvGraphicFramePr>
          <p:cNvPr id="30" name="Diagram 29">
            <a:extLst>
              <a:ext uri="{FF2B5EF4-FFF2-40B4-BE49-F238E27FC236}">
                <a16:creationId xmlns:a16="http://schemas.microsoft.com/office/drawing/2014/main" id="{D1614633-24E7-7F46-8780-5C18980B61FD}"/>
              </a:ext>
            </a:extLst>
          </p:cNvPr>
          <p:cNvGraphicFramePr/>
          <p:nvPr>
            <p:extLst>
              <p:ext uri="{D42A27DB-BD31-4B8C-83A1-F6EECF244321}">
                <p14:modId xmlns:p14="http://schemas.microsoft.com/office/powerpoint/2010/main" val="183758285"/>
              </p:ext>
            </p:extLst>
          </p:nvPr>
        </p:nvGraphicFramePr>
        <p:xfrm>
          <a:off x="251009" y="2162009"/>
          <a:ext cx="10887636" cy="2199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2" name="Diagram 31">
            <a:extLst>
              <a:ext uri="{FF2B5EF4-FFF2-40B4-BE49-F238E27FC236}">
                <a16:creationId xmlns:a16="http://schemas.microsoft.com/office/drawing/2014/main" id="{90DBEB93-FA49-D546-B664-2685BA112FB7}"/>
              </a:ext>
            </a:extLst>
          </p:cNvPr>
          <p:cNvGraphicFramePr/>
          <p:nvPr>
            <p:extLst>
              <p:ext uri="{D42A27DB-BD31-4B8C-83A1-F6EECF244321}">
                <p14:modId xmlns:p14="http://schemas.microsoft.com/office/powerpoint/2010/main" val="4280427897"/>
              </p:ext>
            </p:extLst>
          </p:nvPr>
        </p:nvGraphicFramePr>
        <p:xfrm>
          <a:off x="251009" y="4604434"/>
          <a:ext cx="3880724" cy="12994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3" name="Up Arrow 32">
            <a:extLst>
              <a:ext uri="{FF2B5EF4-FFF2-40B4-BE49-F238E27FC236}">
                <a16:creationId xmlns:a16="http://schemas.microsoft.com/office/drawing/2014/main" id="{B8D85A34-DD69-0940-8904-4CD3805F0E7E}"/>
              </a:ext>
            </a:extLst>
          </p:cNvPr>
          <p:cNvSpPr/>
          <p:nvPr/>
        </p:nvSpPr>
        <p:spPr>
          <a:xfrm>
            <a:off x="2707338" y="4026018"/>
            <a:ext cx="448235" cy="671969"/>
          </a:xfrm>
          <a:prstGeom prst="up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921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EE6-D4F1-7B42-8429-BC340D07511A}"/>
              </a:ext>
            </a:extLst>
          </p:cNvPr>
          <p:cNvSpPr>
            <a:spLocks noGrp="1"/>
          </p:cNvSpPr>
          <p:nvPr>
            <p:ph type="title"/>
          </p:nvPr>
        </p:nvSpPr>
        <p:spPr/>
        <p:txBody>
          <a:bodyPr>
            <a:normAutofit/>
          </a:bodyPr>
          <a:lstStyle/>
          <a:p>
            <a:r>
              <a:rPr lang="en-US" sz="2800" b="1" dirty="0"/>
              <a:t>Tag Assignment Using Latent Semantic Indexing</a:t>
            </a:r>
          </a:p>
        </p:txBody>
      </p:sp>
      <p:sp>
        <p:nvSpPr>
          <p:cNvPr id="3" name="Rectangle 2">
            <a:extLst>
              <a:ext uri="{FF2B5EF4-FFF2-40B4-BE49-F238E27FC236}">
                <a16:creationId xmlns:a16="http://schemas.microsoft.com/office/drawing/2014/main" id="{9D3F4ACE-4C6C-2F40-B344-C84B38A67811}"/>
              </a:ext>
            </a:extLst>
          </p:cNvPr>
          <p:cNvSpPr/>
          <p:nvPr/>
        </p:nvSpPr>
        <p:spPr>
          <a:xfrm>
            <a:off x="1035667" y="1681935"/>
            <a:ext cx="6849036" cy="5262979"/>
          </a:xfrm>
          <a:prstGeom prst="rect">
            <a:avLst/>
          </a:prstGeom>
        </p:spPr>
        <p:txBody>
          <a:bodyPr wrap="square">
            <a:spAutoFit/>
          </a:bodyPr>
          <a:lstStyle/>
          <a:p>
            <a:r>
              <a:rPr lang="en-US" sz="2400" b="1" dirty="0"/>
              <a:t>Target Document:</a:t>
            </a:r>
          </a:p>
          <a:p>
            <a:endParaRPr lang="en-US" dirty="0"/>
          </a:p>
          <a:p>
            <a:r>
              <a:rPr lang="en-US" b="1" dirty="0"/>
              <a:t>('825', 'Copy of 825 SCI EA 825 </a:t>
            </a:r>
            <a:r>
              <a:rPr lang="en-US" b="1" dirty="0" err="1"/>
              <a:t>edited.srt.txt</a:t>
            </a:r>
            <a:r>
              <a:rPr lang="en-US" b="1" dirty="0"/>
              <a:t>', 0.9999714) </a:t>
            </a:r>
          </a:p>
          <a:p>
            <a:r>
              <a:rPr lang="en-US" b="1" dirty="0"/>
              <a:t>[u'TW01', u'TW02', u'TW08', u'TW13', u'TW17', u'TW22', u'TW23', u'TW24’] </a:t>
            </a:r>
          </a:p>
          <a:p>
            <a:endParaRPr lang="en-US" dirty="0"/>
          </a:p>
          <a:p>
            <a:r>
              <a:rPr lang="en-US" sz="2400" b="1" dirty="0"/>
              <a:t>Output Excerpt:</a:t>
            </a:r>
          </a:p>
          <a:p>
            <a:endParaRPr lang="en-US" dirty="0"/>
          </a:p>
          <a:p>
            <a:r>
              <a:rPr lang="en-US" dirty="0"/>
              <a:t>('122 ', 'Copy of 122B CTE EAYA 122 B </a:t>
            </a:r>
            <a:r>
              <a:rPr lang="en-US" dirty="0" err="1"/>
              <a:t>edited.srt.txt</a:t>
            </a:r>
            <a:r>
              <a:rPr lang="en-US" dirty="0"/>
              <a:t>', 0.99997085) [u'TW02', u'TW06', u'TW07', u'TW13’]</a:t>
            </a:r>
          </a:p>
          <a:p>
            <a:endParaRPr lang="en-US" dirty="0"/>
          </a:p>
          <a:p>
            <a:r>
              <a:rPr lang="en-US" dirty="0"/>
              <a:t>('167', 'Copy of 167 PE EMC 167 </a:t>
            </a:r>
            <a:r>
              <a:rPr lang="en-US" dirty="0" err="1"/>
              <a:t>edited.srt.txt</a:t>
            </a:r>
            <a:r>
              <a:rPr lang="en-US" dirty="0"/>
              <a:t>', 0.999532) [u'TW01', u'TW02', u'TW03', u'TW04', u'TW05', u'TW06', u'TW11', u'TW13', u'TW17', u'TW18', u'TW24TW17’] </a:t>
            </a:r>
          </a:p>
          <a:p>
            <a:endParaRPr lang="en-US" dirty="0"/>
          </a:p>
          <a:p>
            <a:r>
              <a:rPr lang="en-US" dirty="0"/>
              <a:t>('1031', 'Copy of 1031 SCI AYA 1031edited.srt.txt', 0.9992397) [u'TW09s’]</a:t>
            </a:r>
          </a:p>
          <a:p>
            <a:r>
              <a:rPr lang="en-US" dirty="0"/>
              <a:t> </a:t>
            </a:r>
          </a:p>
        </p:txBody>
      </p:sp>
      <p:sp>
        <p:nvSpPr>
          <p:cNvPr id="4" name="TextBox 3">
            <a:extLst>
              <a:ext uri="{FF2B5EF4-FFF2-40B4-BE49-F238E27FC236}">
                <a16:creationId xmlns:a16="http://schemas.microsoft.com/office/drawing/2014/main" id="{BD0EC6E9-C9CF-4141-89C9-96411F73D1E8}"/>
              </a:ext>
            </a:extLst>
          </p:cNvPr>
          <p:cNvSpPr txBox="1"/>
          <p:nvPr/>
        </p:nvSpPr>
        <p:spPr>
          <a:xfrm>
            <a:off x="9347646" y="2308647"/>
            <a:ext cx="1492716" cy="2862322"/>
          </a:xfrm>
          <a:prstGeom prst="rect">
            <a:avLst/>
          </a:prstGeom>
          <a:noFill/>
        </p:spPr>
        <p:txBody>
          <a:bodyPr wrap="none" rtlCol="0">
            <a:spAutoFit/>
          </a:bodyPr>
          <a:lstStyle/>
          <a:p>
            <a:r>
              <a:rPr lang="en-US" b="1" dirty="0"/>
              <a:t>(u'TW01', 7) </a:t>
            </a:r>
          </a:p>
          <a:p>
            <a:r>
              <a:rPr lang="en-US" b="1" dirty="0"/>
              <a:t>(u'TW02', 6) </a:t>
            </a:r>
          </a:p>
          <a:p>
            <a:r>
              <a:rPr lang="en-US" b="1" dirty="0"/>
              <a:t>(u'TW05', 5) </a:t>
            </a:r>
          </a:p>
          <a:p>
            <a:r>
              <a:rPr lang="en-US" b="1" dirty="0"/>
              <a:t>(u'TW17', 4)</a:t>
            </a:r>
          </a:p>
          <a:p>
            <a:r>
              <a:rPr lang="en-US" b="1" dirty="0"/>
              <a:t>(u'TW09s', 3) </a:t>
            </a:r>
          </a:p>
          <a:p>
            <a:r>
              <a:rPr lang="en-US" b="1" dirty="0"/>
              <a:t>(u'TW08', 3) </a:t>
            </a:r>
          </a:p>
          <a:p>
            <a:r>
              <a:rPr lang="en-US" b="1" dirty="0"/>
              <a:t>(u'TW13', 3) </a:t>
            </a:r>
          </a:p>
          <a:p>
            <a:r>
              <a:rPr lang="en-US" b="1" dirty="0"/>
              <a:t>(u'TW06', 2) </a:t>
            </a:r>
          </a:p>
          <a:p>
            <a:r>
              <a:rPr lang="en-US" b="1" dirty="0"/>
              <a:t>(u'TW04', 2) </a:t>
            </a:r>
          </a:p>
          <a:p>
            <a:r>
              <a:rPr lang="en-US" b="1" dirty="0"/>
              <a:t>(u'TW03', 2)</a:t>
            </a:r>
          </a:p>
        </p:txBody>
      </p:sp>
      <p:sp>
        <p:nvSpPr>
          <p:cNvPr id="5" name="TextBox 4">
            <a:extLst>
              <a:ext uri="{FF2B5EF4-FFF2-40B4-BE49-F238E27FC236}">
                <a16:creationId xmlns:a16="http://schemas.microsoft.com/office/drawing/2014/main" id="{C116CA9C-F244-544E-AA90-B7E5559DC06A}"/>
              </a:ext>
            </a:extLst>
          </p:cNvPr>
          <p:cNvSpPr txBox="1"/>
          <p:nvPr/>
        </p:nvSpPr>
        <p:spPr>
          <a:xfrm>
            <a:off x="9034003" y="1681935"/>
            <a:ext cx="2099164" cy="461665"/>
          </a:xfrm>
          <a:prstGeom prst="rect">
            <a:avLst/>
          </a:prstGeom>
          <a:noFill/>
        </p:spPr>
        <p:txBody>
          <a:bodyPr wrap="none" rtlCol="0">
            <a:spAutoFit/>
          </a:bodyPr>
          <a:lstStyle/>
          <a:p>
            <a:r>
              <a:rPr lang="en-US" sz="2400" b="1" dirty="0"/>
              <a:t>Candidate Tags</a:t>
            </a:r>
          </a:p>
        </p:txBody>
      </p:sp>
      <p:sp>
        <p:nvSpPr>
          <p:cNvPr id="6" name="Right Arrow 5">
            <a:extLst>
              <a:ext uri="{FF2B5EF4-FFF2-40B4-BE49-F238E27FC236}">
                <a16:creationId xmlns:a16="http://schemas.microsoft.com/office/drawing/2014/main" id="{6D03B9A4-92FF-EB47-BD68-5A4FEE71AECC}"/>
              </a:ext>
            </a:extLst>
          </p:cNvPr>
          <p:cNvSpPr/>
          <p:nvPr/>
        </p:nvSpPr>
        <p:spPr>
          <a:xfrm>
            <a:off x="7970149" y="325517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08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29AE-D55B-5143-95EB-7F778B2373DF}"/>
              </a:ext>
            </a:extLst>
          </p:cNvPr>
          <p:cNvSpPr>
            <a:spLocks noGrp="1"/>
          </p:cNvSpPr>
          <p:nvPr>
            <p:ph type="title"/>
          </p:nvPr>
        </p:nvSpPr>
        <p:spPr/>
        <p:txBody>
          <a:bodyPr>
            <a:normAutofit/>
          </a:bodyPr>
          <a:lstStyle/>
          <a:p>
            <a:r>
              <a:rPr lang="en-US" sz="2800" b="1" dirty="0"/>
              <a:t>K-Nearest Neighbor Results Example&gt;</a:t>
            </a:r>
          </a:p>
        </p:txBody>
      </p:sp>
      <p:sp>
        <p:nvSpPr>
          <p:cNvPr id="4" name="Rectangle 3">
            <a:extLst>
              <a:ext uri="{FF2B5EF4-FFF2-40B4-BE49-F238E27FC236}">
                <a16:creationId xmlns:a16="http://schemas.microsoft.com/office/drawing/2014/main" id="{3FD992E7-77C0-B744-8159-8DC4330C4631}"/>
              </a:ext>
            </a:extLst>
          </p:cNvPr>
          <p:cNvSpPr/>
          <p:nvPr/>
        </p:nvSpPr>
        <p:spPr>
          <a:xfrm>
            <a:off x="3522785" y="1555882"/>
            <a:ext cx="6096000" cy="4801314"/>
          </a:xfrm>
          <a:prstGeom prst="rect">
            <a:avLst/>
          </a:prstGeom>
        </p:spPr>
        <p:txBody>
          <a:bodyPr>
            <a:spAutoFit/>
          </a:bodyPr>
          <a:lstStyle/>
          <a:p>
            <a:r>
              <a:rPr lang="en-US" dirty="0"/>
              <a:t># retained documents: 217</a:t>
            </a:r>
          </a:p>
          <a:p>
            <a:endParaRPr lang="en-US" dirty="0"/>
          </a:p>
          <a:p>
            <a:r>
              <a:rPr lang="en-US" dirty="0" err="1"/>
              <a:t>vectorize</a:t>
            </a:r>
            <a:endParaRPr lang="en-US" dirty="0"/>
          </a:p>
          <a:p>
            <a:r>
              <a:rPr lang="en-US" dirty="0"/>
              <a:t>Tag: TW04, Count: 217</a:t>
            </a:r>
          </a:p>
          <a:p>
            <a:r>
              <a:rPr lang="en-US" dirty="0"/>
              <a:t>Tag: TW12, Count: 217</a:t>
            </a:r>
          </a:p>
          <a:p>
            <a:r>
              <a:rPr lang="en-US" dirty="0" err="1"/>
              <a:t>multilabel.shape</a:t>
            </a:r>
            <a:r>
              <a:rPr lang="en-US" dirty="0"/>
              <a:t>: (217, 2)</a:t>
            </a:r>
          </a:p>
          <a:p>
            <a:r>
              <a:rPr lang="en-US" dirty="0"/>
              <a:t>Tags: ['TW04', 'TW12']</a:t>
            </a:r>
          </a:p>
          <a:p>
            <a:r>
              <a:rPr lang="en-US" dirty="0"/>
              <a:t>Run:0</a:t>
            </a:r>
          </a:p>
          <a:p>
            <a:r>
              <a:rPr lang="en-US" dirty="0"/>
              <a:t>Run:1</a:t>
            </a:r>
          </a:p>
          <a:p>
            <a:r>
              <a:rPr lang="en-US" dirty="0"/>
              <a:t>Run:2</a:t>
            </a:r>
          </a:p>
          <a:p>
            <a:r>
              <a:rPr lang="en-US" dirty="0"/>
              <a:t>Run:3</a:t>
            </a:r>
          </a:p>
          <a:p>
            <a:r>
              <a:rPr lang="en-US" dirty="0"/>
              <a:t>Run:4</a:t>
            </a:r>
          </a:p>
          <a:p>
            <a:r>
              <a:rPr lang="en-US" dirty="0"/>
              <a:t>Total Test Successes: 76 Total Test Failures: 9</a:t>
            </a:r>
          </a:p>
          <a:p>
            <a:r>
              <a:rPr lang="en-US" dirty="0" err="1"/>
              <a:t>test_success_ratio</a:t>
            </a:r>
            <a:r>
              <a:rPr lang="en-US" dirty="0"/>
              <a:t>: 0.894117647059</a:t>
            </a:r>
          </a:p>
          <a:p>
            <a:endParaRPr lang="en-US" dirty="0"/>
          </a:p>
          <a:p>
            <a:r>
              <a:rPr lang="en-US" dirty="0"/>
              <a:t>Total Train Successes: 889 Total Train Failures: 111</a:t>
            </a:r>
          </a:p>
          <a:p>
            <a:r>
              <a:rPr lang="en-US" dirty="0" err="1"/>
              <a:t>train_success_ratio</a:t>
            </a:r>
            <a:r>
              <a:rPr lang="en-US" dirty="0"/>
              <a:t>: 0.889</a:t>
            </a:r>
          </a:p>
        </p:txBody>
      </p:sp>
    </p:spTree>
    <p:extLst>
      <p:ext uri="{BB962C8B-B14F-4D97-AF65-F5344CB8AC3E}">
        <p14:creationId xmlns:p14="http://schemas.microsoft.com/office/powerpoint/2010/main" val="23060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8B84-1703-904A-A049-7C973586625E}"/>
              </a:ext>
            </a:extLst>
          </p:cNvPr>
          <p:cNvSpPr>
            <a:spLocks noGrp="1"/>
          </p:cNvSpPr>
          <p:nvPr>
            <p:ph type="title"/>
          </p:nvPr>
        </p:nvSpPr>
        <p:spPr/>
        <p:txBody>
          <a:bodyPr>
            <a:normAutofit/>
          </a:bodyPr>
          <a:lstStyle/>
          <a:p>
            <a:r>
              <a:rPr lang="en-US" sz="2800" b="1" dirty="0"/>
              <a:t>Technical - Digression</a:t>
            </a:r>
          </a:p>
        </p:txBody>
      </p:sp>
      <p:sp>
        <p:nvSpPr>
          <p:cNvPr id="3" name="Content Placeholder 2">
            <a:extLst>
              <a:ext uri="{FF2B5EF4-FFF2-40B4-BE49-F238E27FC236}">
                <a16:creationId xmlns:a16="http://schemas.microsoft.com/office/drawing/2014/main" id="{5A553BA9-3158-DA4C-8CFE-C5C8AA61A463}"/>
              </a:ext>
            </a:extLst>
          </p:cNvPr>
          <p:cNvSpPr>
            <a:spLocks noGrp="1"/>
          </p:cNvSpPr>
          <p:nvPr>
            <p:ph idx="1"/>
          </p:nvPr>
        </p:nvSpPr>
        <p:spPr/>
        <p:txBody>
          <a:bodyPr>
            <a:normAutofit/>
          </a:bodyPr>
          <a:lstStyle/>
          <a:p>
            <a:r>
              <a:rPr lang="en-US" dirty="0"/>
              <a:t>TF-IDF</a:t>
            </a:r>
          </a:p>
          <a:p>
            <a:pPr lvl="1"/>
            <a:r>
              <a:rPr lang="en-US" dirty="0"/>
              <a:t>We can look at cosine similarities of documents or terms</a:t>
            </a:r>
          </a:p>
          <a:p>
            <a:r>
              <a:rPr lang="en-US" dirty="0"/>
              <a:t>Dimensionality Reduction</a:t>
            </a:r>
          </a:p>
          <a:p>
            <a:pPr lvl="1"/>
            <a:r>
              <a:rPr lang="en-US" dirty="0"/>
              <a:t>Singular Value Decomposition</a:t>
            </a:r>
          </a:p>
          <a:p>
            <a:pPr lvl="1"/>
            <a:r>
              <a:rPr lang="en-US" dirty="0"/>
              <a:t>Word embedding</a:t>
            </a:r>
          </a:p>
          <a:p>
            <a:r>
              <a:rPr lang="en-US" dirty="0"/>
              <a:t>Classification and Categorization</a:t>
            </a:r>
          </a:p>
          <a:p>
            <a:pPr lvl="1"/>
            <a:r>
              <a:rPr lang="en-US" dirty="0"/>
              <a:t>K Nearest Neighbor Clustering</a:t>
            </a:r>
          </a:p>
          <a:p>
            <a:pPr lvl="1"/>
            <a:r>
              <a:rPr lang="en-US" dirty="0"/>
              <a:t>K Means Classification</a:t>
            </a:r>
          </a:p>
          <a:p>
            <a:pPr lvl="1"/>
            <a:r>
              <a:rPr lang="en-US" dirty="0"/>
              <a:t>...</a:t>
            </a:r>
          </a:p>
          <a:p>
            <a:endParaRPr lang="en-US" dirty="0"/>
          </a:p>
          <a:p>
            <a:endParaRPr lang="en-US" dirty="0"/>
          </a:p>
        </p:txBody>
      </p:sp>
    </p:spTree>
    <p:extLst>
      <p:ext uri="{BB962C8B-B14F-4D97-AF65-F5344CB8AC3E}">
        <p14:creationId xmlns:p14="http://schemas.microsoft.com/office/powerpoint/2010/main" val="290792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1B73F-A077-1647-9721-44B164212F3A}"/>
              </a:ext>
            </a:extLst>
          </p:cNvPr>
          <p:cNvSpPr>
            <a:spLocks noGrp="1"/>
          </p:cNvSpPr>
          <p:nvPr>
            <p:ph type="title"/>
          </p:nvPr>
        </p:nvSpPr>
        <p:spPr/>
        <p:txBody>
          <a:bodyPr>
            <a:normAutofit/>
          </a:bodyPr>
          <a:lstStyle/>
          <a:p>
            <a:r>
              <a:rPr lang="en-US" sz="2800" b="1" dirty="0"/>
              <a:t>Singular Value Decomposition</a:t>
            </a:r>
          </a:p>
        </p:txBody>
      </p:sp>
      <p:sp>
        <p:nvSpPr>
          <p:cNvPr id="3" name="Rectangle 2">
            <a:extLst>
              <a:ext uri="{FF2B5EF4-FFF2-40B4-BE49-F238E27FC236}">
                <a16:creationId xmlns:a16="http://schemas.microsoft.com/office/drawing/2014/main" id="{ADFB3338-57F6-EC47-BA26-E390D35C14D6}"/>
              </a:ext>
            </a:extLst>
          </p:cNvPr>
          <p:cNvSpPr/>
          <p:nvPr/>
        </p:nvSpPr>
        <p:spPr>
          <a:xfrm>
            <a:off x="838200" y="1690688"/>
            <a:ext cx="10515600" cy="1200329"/>
          </a:xfrm>
          <a:prstGeom prst="rect">
            <a:avLst/>
          </a:prstGeom>
        </p:spPr>
        <p:txBody>
          <a:bodyPr wrap="square">
            <a:spAutoFit/>
          </a:bodyPr>
          <a:lstStyle/>
          <a:p>
            <a:r>
              <a:rPr lang="en-US" b="1" dirty="0"/>
              <a:t>Singular value decomposition </a:t>
            </a:r>
            <a:r>
              <a:rPr lang="en-US" dirty="0"/>
              <a:t>takes a rectangular matrix of e.g. TF-IDF (defined as M, where M is a </a:t>
            </a:r>
            <a:r>
              <a:rPr lang="en-US" i="1" dirty="0"/>
              <a:t>n </a:t>
            </a:r>
            <a:r>
              <a:rPr lang="en-US" dirty="0"/>
              <a:t>x </a:t>
            </a:r>
            <a:r>
              <a:rPr lang="en-US" i="1" dirty="0"/>
              <a:t>p </a:t>
            </a:r>
            <a:r>
              <a:rPr lang="en-US" dirty="0"/>
              <a:t>matrix) in which the </a:t>
            </a:r>
            <a:r>
              <a:rPr lang="en-US" i="1" dirty="0"/>
              <a:t>n </a:t>
            </a:r>
            <a:r>
              <a:rPr lang="en-US" dirty="0"/>
              <a:t>rows represents the word, and the </a:t>
            </a:r>
            <a:r>
              <a:rPr lang="en-US" i="1" dirty="0"/>
              <a:t>p </a:t>
            </a:r>
            <a:r>
              <a:rPr lang="en-US" dirty="0"/>
              <a:t>columns represents the documents. The SVD theorem states:</a:t>
            </a:r>
          </a:p>
          <a:p>
            <a:r>
              <a:rPr lang="en-US" dirty="0"/>
              <a:t> </a:t>
            </a:r>
            <a:endParaRPr lang="en-US" dirty="0">
              <a:effectLst/>
            </a:endParaRPr>
          </a:p>
        </p:txBody>
      </p:sp>
      <p:sp>
        <p:nvSpPr>
          <p:cNvPr id="4" name="Rectangle 3">
            <a:extLst>
              <a:ext uri="{FF2B5EF4-FFF2-40B4-BE49-F238E27FC236}">
                <a16:creationId xmlns:a16="http://schemas.microsoft.com/office/drawing/2014/main" id="{E051DB27-8226-4243-A76A-BC812DDB5A40}"/>
              </a:ext>
            </a:extLst>
          </p:cNvPr>
          <p:cNvSpPr/>
          <p:nvPr/>
        </p:nvSpPr>
        <p:spPr>
          <a:xfrm>
            <a:off x="4642563" y="2521685"/>
            <a:ext cx="2062809" cy="369332"/>
          </a:xfrm>
          <a:prstGeom prst="rect">
            <a:avLst/>
          </a:prstGeom>
        </p:spPr>
        <p:txBody>
          <a:bodyPr wrap="none">
            <a:spAutoFit/>
          </a:bodyPr>
          <a:lstStyle/>
          <a:p>
            <a:r>
              <a:rPr lang="en-US" b="1" i="1" dirty="0" err="1"/>
              <a:t>M</a:t>
            </a:r>
            <a:r>
              <a:rPr lang="en-US" b="1" i="1" baseline="-25000" dirty="0" err="1"/>
              <a:t>nxp</a:t>
            </a:r>
            <a:r>
              <a:rPr lang="en-US" b="1" dirty="0"/>
              <a:t>= </a:t>
            </a:r>
            <a:r>
              <a:rPr lang="en-US" b="1" dirty="0" err="1"/>
              <a:t>U</a:t>
            </a:r>
            <a:r>
              <a:rPr lang="en-US" b="1" i="1" baseline="-25000" dirty="0" err="1"/>
              <a:t>nxn</a:t>
            </a:r>
            <a:r>
              <a:rPr lang="en-US" b="1" dirty="0"/>
              <a:t> </a:t>
            </a:r>
            <a:r>
              <a:rPr lang="en-US" b="1" dirty="0" err="1"/>
              <a:t>S</a:t>
            </a:r>
            <a:r>
              <a:rPr lang="en-US" b="1" i="1" baseline="-25000" dirty="0" err="1"/>
              <a:t>nxp</a:t>
            </a:r>
            <a:r>
              <a:rPr lang="en-US" b="1" dirty="0"/>
              <a:t> </a:t>
            </a:r>
            <a:r>
              <a:rPr lang="en-US" b="1" dirty="0" err="1"/>
              <a:t>V</a:t>
            </a:r>
            <a:r>
              <a:rPr lang="en-US" b="1" baseline="30000" dirty="0" err="1"/>
              <a:t>T</a:t>
            </a:r>
            <a:r>
              <a:rPr lang="en-US" b="1" i="1" baseline="-25000" dirty="0" err="1"/>
              <a:t>pxp</a:t>
            </a:r>
            <a:endParaRPr lang="en-US" dirty="0"/>
          </a:p>
        </p:txBody>
      </p:sp>
      <p:sp>
        <p:nvSpPr>
          <p:cNvPr id="5" name="Rectangle 4">
            <a:extLst>
              <a:ext uri="{FF2B5EF4-FFF2-40B4-BE49-F238E27FC236}">
                <a16:creationId xmlns:a16="http://schemas.microsoft.com/office/drawing/2014/main" id="{5113D289-3208-CA4D-A129-4FA45C0FE0A2}"/>
              </a:ext>
            </a:extLst>
          </p:cNvPr>
          <p:cNvSpPr/>
          <p:nvPr/>
        </p:nvSpPr>
        <p:spPr>
          <a:xfrm>
            <a:off x="838200" y="2902893"/>
            <a:ext cx="6096000" cy="830997"/>
          </a:xfrm>
          <a:prstGeom prst="rect">
            <a:avLst/>
          </a:prstGeom>
        </p:spPr>
        <p:txBody>
          <a:bodyPr>
            <a:spAutoFit/>
          </a:bodyPr>
          <a:lstStyle/>
          <a:p>
            <a:r>
              <a:rPr lang="en-US" sz="1400" b="1" dirty="0"/>
              <a:t>Where</a:t>
            </a:r>
            <a:endParaRPr lang="en-US" b="1" dirty="0"/>
          </a:p>
          <a:p>
            <a:r>
              <a:rPr lang="en-US" sz="1400" b="1" dirty="0"/>
              <a:t>U</a:t>
            </a:r>
            <a:r>
              <a:rPr lang="en-US" sz="1400" baseline="30000" dirty="0"/>
              <a:t>T</a:t>
            </a:r>
            <a:r>
              <a:rPr lang="en-US" sz="1400" b="1" dirty="0"/>
              <a:t>U</a:t>
            </a:r>
            <a:r>
              <a:rPr lang="en-US" sz="1400" dirty="0"/>
              <a:t> = </a:t>
            </a:r>
            <a:r>
              <a:rPr lang="en-US" sz="1400" b="1" dirty="0" err="1"/>
              <a:t>I</a:t>
            </a:r>
            <a:r>
              <a:rPr lang="en-US" sz="1400" baseline="-25000" dirty="0" err="1"/>
              <a:t>nxn</a:t>
            </a:r>
            <a:endParaRPr lang="en-US" dirty="0"/>
          </a:p>
          <a:p>
            <a:r>
              <a:rPr lang="en-US" sz="1400" b="1" dirty="0"/>
              <a:t>V</a:t>
            </a:r>
            <a:r>
              <a:rPr lang="en-US" sz="1400" baseline="30000" dirty="0"/>
              <a:t>T</a:t>
            </a:r>
            <a:r>
              <a:rPr lang="en-US" sz="1400" b="1" dirty="0"/>
              <a:t>V</a:t>
            </a:r>
            <a:r>
              <a:rPr lang="en-US" sz="1400" dirty="0"/>
              <a:t> = </a:t>
            </a:r>
            <a:r>
              <a:rPr lang="en-US" sz="1400" b="1" dirty="0" err="1"/>
              <a:t>I</a:t>
            </a:r>
            <a:r>
              <a:rPr lang="en-US" sz="1400" baseline="-25000" dirty="0" err="1"/>
              <a:t>pxp</a:t>
            </a:r>
            <a:r>
              <a:rPr lang="en-US" sz="1400" baseline="-25000" dirty="0"/>
              <a:t> </a:t>
            </a:r>
            <a:r>
              <a:rPr lang="en-US" sz="1200" baseline="-25000" dirty="0"/>
              <a:t> </a:t>
            </a:r>
            <a:r>
              <a:rPr lang="en-US" sz="1200" dirty="0"/>
              <a:t>(</a:t>
            </a:r>
            <a:r>
              <a:rPr lang="en-US" dirty="0"/>
              <a:t>i.e. U and V are orthogonal)</a:t>
            </a:r>
          </a:p>
        </p:txBody>
      </p:sp>
      <p:sp>
        <p:nvSpPr>
          <p:cNvPr id="6" name="Rectangle 5">
            <a:extLst>
              <a:ext uri="{FF2B5EF4-FFF2-40B4-BE49-F238E27FC236}">
                <a16:creationId xmlns:a16="http://schemas.microsoft.com/office/drawing/2014/main" id="{C77A9587-842E-E946-8755-EF9468920D85}"/>
              </a:ext>
            </a:extLst>
          </p:cNvPr>
          <p:cNvSpPr/>
          <p:nvPr/>
        </p:nvSpPr>
        <p:spPr>
          <a:xfrm>
            <a:off x="818913" y="3917642"/>
            <a:ext cx="10668000" cy="1200329"/>
          </a:xfrm>
          <a:prstGeom prst="rect">
            <a:avLst/>
          </a:prstGeom>
        </p:spPr>
        <p:txBody>
          <a:bodyPr wrap="square">
            <a:spAutoFit/>
          </a:bodyPr>
          <a:lstStyle/>
          <a:p>
            <a:r>
              <a:rPr lang="en-US" dirty="0"/>
              <a:t>Where the columns of U are the left singular vectors (</a:t>
            </a:r>
            <a:r>
              <a:rPr lang="en-US" i="1" dirty="0"/>
              <a:t>word coefficient vectors</a:t>
            </a:r>
            <a:r>
              <a:rPr lang="en-US" dirty="0"/>
              <a:t>); S (the same dimensions as </a:t>
            </a:r>
            <a:r>
              <a:rPr lang="en-US" i="1" dirty="0"/>
              <a:t>M</a:t>
            </a:r>
            <a:r>
              <a:rPr lang="en-US" dirty="0"/>
              <a:t>) has singular values and is diagonal (</a:t>
            </a:r>
            <a:r>
              <a:rPr lang="en-US" i="1" dirty="0"/>
              <a:t>mode amplitudes</a:t>
            </a:r>
            <a:r>
              <a:rPr lang="en-US" dirty="0"/>
              <a:t>); and V</a:t>
            </a:r>
            <a:r>
              <a:rPr lang="en-US" baseline="30000" dirty="0"/>
              <a:t>T</a:t>
            </a:r>
            <a:r>
              <a:rPr lang="en-US" dirty="0"/>
              <a:t> has rows that are the right singular vectors (</a:t>
            </a:r>
            <a:r>
              <a:rPr lang="en-US" i="1" dirty="0"/>
              <a:t>document level vectors</a:t>
            </a:r>
            <a:r>
              <a:rPr lang="en-US" dirty="0"/>
              <a:t>). The SVD represents an expansion of the original data in a coordinate system where the covariance matrix is diagonal</a:t>
            </a:r>
          </a:p>
        </p:txBody>
      </p:sp>
      <p:sp>
        <p:nvSpPr>
          <p:cNvPr id="7" name="Rectangle 6">
            <a:extLst>
              <a:ext uri="{FF2B5EF4-FFF2-40B4-BE49-F238E27FC236}">
                <a16:creationId xmlns:a16="http://schemas.microsoft.com/office/drawing/2014/main" id="{CC552473-17FF-3F4C-A448-B92F5CBA7DF7}"/>
              </a:ext>
            </a:extLst>
          </p:cNvPr>
          <p:cNvSpPr/>
          <p:nvPr/>
        </p:nvSpPr>
        <p:spPr>
          <a:xfrm>
            <a:off x="4837433" y="5365314"/>
            <a:ext cx="1653017" cy="400110"/>
          </a:xfrm>
          <a:prstGeom prst="rect">
            <a:avLst/>
          </a:prstGeom>
        </p:spPr>
        <p:txBody>
          <a:bodyPr wrap="none">
            <a:spAutoFit/>
          </a:bodyPr>
          <a:lstStyle/>
          <a:p>
            <a:r>
              <a:rPr lang="en-US" sz="2000" b="1" i="1" dirty="0"/>
              <a:t>M</a:t>
            </a:r>
            <a:r>
              <a:rPr lang="en-US" sz="2000" b="1" i="1" baseline="-25000" dirty="0"/>
              <a:t>k</a:t>
            </a:r>
            <a:r>
              <a:rPr lang="en-US" sz="2000" b="1" dirty="0"/>
              <a:t>= </a:t>
            </a:r>
            <a:r>
              <a:rPr lang="en-US" sz="2000" b="1" dirty="0" err="1"/>
              <a:t>U</a:t>
            </a:r>
            <a:r>
              <a:rPr lang="en-US" sz="2000" b="1" i="1" baseline="-25000" dirty="0" err="1"/>
              <a:t>k</a:t>
            </a:r>
            <a:r>
              <a:rPr lang="en-US" sz="2000" b="1" dirty="0"/>
              <a:t> </a:t>
            </a:r>
            <a:r>
              <a:rPr lang="en-US" sz="2000" b="1" dirty="0" err="1"/>
              <a:t>S</a:t>
            </a:r>
            <a:r>
              <a:rPr lang="en-US" sz="2000" b="1" i="1" baseline="-25000" dirty="0" err="1"/>
              <a:t>nk</a:t>
            </a:r>
            <a:r>
              <a:rPr lang="en-US" sz="2000" b="1" dirty="0"/>
              <a:t> </a:t>
            </a:r>
            <a:r>
              <a:rPr lang="en-US" sz="2000" b="1" dirty="0" err="1"/>
              <a:t>V</a:t>
            </a:r>
            <a:r>
              <a:rPr lang="en-US" sz="2000" b="1" baseline="30000" dirty="0" err="1"/>
              <a:t>T</a:t>
            </a:r>
            <a:r>
              <a:rPr lang="en-US" sz="2000" b="1" i="1" baseline="-25000" dirty="0" err="1"/>
              <a:t>k</a:t>
            </a:r>
            <a:endParaRPr lang="en-US" sz="2000" b="1" dirty="0"/>
          </a:p>
        </p:txBody>
      </p:sp>
      <p:sp>
        <p:nvSpPr>
          <p:cNvPr id="8" name="TextBox 7">
            <a:extLst>
              <a:ext uri="{FF2B5EF4-FFF2-40B4-BE49-F238E27FC236}">
                <a16:creationId xmlns:a16="http://schemas.microsoft.com/office/drawing/2014/main" id="{9A29109C-BB2E-AB4A-9F0D-88B284D81847}"/>
              </a:ext>
            </a:extLst>
          </p:cNvPr>
          <p:cNvSpPr txBox="1"/>
          <p:nvPr/>
        </p:nvSpPr>
        <p:spPr>
          <a:xfrm>
            <a:off x="838200" y="5365314"/>
            <a:ext cx="2626809" cy="369332"/>
          </a:xfrm>
          <a:prstGeom prst="rect">
            <a:avLst/>
          </a:prstGeom>
          <a:noFill/>
        </p:spPr>
        <p:txBody>
          <a:bodyPr wrap="none" rtlCol="0">
            <a:spAutoFit/>
          </a:bodyPr>
          <a:lstStyle/>
          <a:p>
            <a:r>
              <a:rPr lang="en-US" b="1" dirty="0"/>
              <a:t>Dimensionality Reduction</a:t>
            </a:r>
          </a:p>
        </p:txBody>
      </p:sp>
    </p:spTree>
    <p:extLst>
      <p:ext uri="{BB962C8B-B14F-4D97-AF65-F5344CB8AC3E}">
        <p14:creationId xmlns:p14="http://schemas.microsoft.com/office/powerpoint/2010/main" val="172018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67E2-BB73-3A45-937D-6FF7126022BB}"/>
              </a:ext>
            </a:extLst>
          </p:cNvPr>
          <p:cNvSpPr>
            <a:spLocks noGrp="1"/>
          </p:cNvSpPr>
          <p:nvPr>
            <p:ph type="title"/>
          </p:nvPr>
        </p:nvSpPr>
        <p:spPr/>
        <p:txBody>
          <a:bodyPr>
            <a:normAutofit/>
          </a:bodyPr>
          <a:lstStyle/>
          <a:p>
            <a:r>
              <a:rPr lang="en-US" sz="2800" b="1" dirty="0"/>
              <a:t>SVD Application</a:t>
            </a:r>
          </a:p>
        </p:txBody>
      </p:sp>
      <p:sp>
        <p:nvSpPr>
          <p:cNvPr id="3" name="Rectangle 1">
            <a:extLst>
              <a:ext uri="{FF2B5EF4-FFF2-40B4-BE49-F238E27FC236}">
                <a16:creationId xmlns:a16="http://schemas.microsoft.com/office/drawing/2014/main" id="{7C6B6E25-62F2-DE4F-ACF1-5E52F388A785}"/>
              </a:ext>
            </a:extLst>
          </p:cNvPr>
          <p:cNvSpPr>
            <a:spLocks noChangeArrowheads="1"/>
          </p:cNvSpPr>
          <p:nvPr/>
        </p:nvSpPr>
        <p:spPr bwMode="auto">
          <a:xfrm>
            <a:off x="323850" y="1459980"/>
            <a:ext cx="1088471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Compare documents: </a:t>
            </a:r>
            <a:r>
              <a:rPr lang="en-US" sz="2000" b="1" dirty="0" err="1"/>
              <a:t>S</a:t>
            </a:r>
            <a:r>
              <a:rPr lang="en-US" sz="2000" b="1" i="1" baseline="-25000" dirty="0" err="1"/>
              <a:t>k</a:t>
            </a:r>
            <a:r>
              <a:rPr lang="en-US" sz="2000" b="1" i="1" baseline="-25000" dirty="0"/>
              <a:t> </a:t>
            </a:r>
            <a:r>
              <a:rPr lang="en-US" sz="2000" b="1" dirty="0"/>
              <a:t>d</a:t>
            </a:r>
            <a:r>
              <a:rPr lang="en-US" sz="2000" b="1" baseline="-25000" dirty="0"/>
              <a:t>1 </a:t>
            </a:r>
            <a:r>
              <a:rPr lang="en-US" sz="2000" b="1" dirty="0"/>
              <a:t> </a:t>
            </a:r>
            <a:r>
              <a:rPr lang="en-US" sz="2000" b="1" dirty="0">
                <a:latin typeface="Arial" panose="020B0604020202020204" pitchFamily="34" charset="0"/>
              </a:rPr>
              <a:t>~ </a:t>
            </a:r>
            <a:r>
              <a:rPr lang="en-US" altLang="en-US" sz="2000" dirty="0">
                <a:latin typeface="Arial" panose="020B0604020202020204" pitchFamily="34" charset="0"/>
              </a:rPr>
              <a:t> </a:t>
            </a:r>
            <a:r>
              <a:rPr lang="en-US" sz="2000" b="1" dirty="0" err="1"/>
              <a:t>S</a:t>
            </a:r>
            <a:r>
              <a:rPr lang="en-US" sz="2000" b="1" i="1" baseline="-25000" dirty="0" err="1"/>
              <a:t>k</a:t>
            </a:r>
            <a:r>
              <a:rPr lang="en-US" sz="2000" b="1" i="1" baseline="-25000" dirty="0"/>
              <a:t> </a:t>
            </a:r>
            <a:r>
              <a:rPr lang="en-US" sz="2000" b="1" dirty="0"/>
              <a:t>d</a:t>
            </a:r>
            <a:r>
              <a:rPr lang="en-US" sz="2000" b="1" baseline="-25000" dirty="0"/>
              <a:t>2</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endParaRPr lang="en-US" altLang="en-US" sz="2000" dirty="0">
              <a:latin typeface="Arial" panose="020B0604020202020204" pitchFamily="34" charset="0"/>
            </a:endParaRPr>
          </a:p>
          <a:p>
            <a:pPr lvl="0" eaLnBrk="0" fontAlgn="base" hangingPunct="0">
              <a:spcBef>
                <a:spcPct val="0"/>
              </a:spcBef>
              <a:spcAft>
                <a:spcPct val="0"/>
              </a:spcAft>
              <a:buFontTx/>
              <a:buChar char="•"/>
            </a:pPr>
            <a:r>
              <a:rPr lang="en-US" altLang="en-US" sz="2000" dirty="0">
                <a:latin typeface="Arial" panose="020B0604020202020204" pitchFamily="34" charset="0"/>
              </a:rPr>
              <a:t>Compare terms: </a:t>
            </a:r>
            <a:r>
              <a:rPr lang="en-US" sz="2000" b="1" dirty="0" err="1"/>
              <a:t>S</a:t>
            </a:r>
            <a:r>
              <a:rPr lang="en-US" sz="2000" b="1" i="1" baseline="-25000" dirty="0" err="1"/>
              <a:t>k</a:t>
            </a:r>
            <a:r>
              <a:rPr lang="en-US" sz="2000" b="1" i="1" baseline="-25000" dirty="0"/>
              <a:t> </a:t>
            </a:r>
            <a:r>
              <a:rPr lang="en-US" sz="2000" b="1" dirty="0"/>
              <a:t>t</a:t>
            </a:r>
            <a:r>
              <a:rPr lang="en-US" sz="2000" b="1" baseline="-25000" dirty="0"/>
              <a:t>1, </a:t>
            </a:r>
            <a:r>
              <a:rPr lang="en-US" sz="2000" b="1" dirty="0"/>
              <a:t> ~</a:t>
            </a:r>
            <a:r>
              <a:rPr lang="en-US" altLang="en-US" sz="2000" dirty="0">
                <a:latin typeface="Arial" panose="020B0604020202020204" pitchFamily="34" charset="0"/>
              </a:rPr>
              <a:t> </a:t>
            </a:r>
            <a:r>
              <a:rPr lang="en-US" sz="2000" b="1" dirty="0" err="1"/>
              <a:t>S</a:t>
            </a:r>
            <a:r>
              <a:rPr lang="en-US" sz="2000" b="1" i="1" baseline="-25000" dirty="0" err="1"/>
              <a:t>k</a:t>
            </a:r>
            <a:r>
              <a:rPr lang="en-US" sz="2000" b="1" i="1" baseline="-25000" dirty="0"/>
              <a:t> </a:t>
            </a:r>
            <a:r>
              <a:rPr lang="en-US" sz="2000" b="1" dirty="0"/>
              <a:t>t</a:t>
            </a:r>
            <a:r>
              <a:rPr lang="en-US" sz="2000" b="1" baseline="-25000" dirty="0"/>
              <a:t>2</a:t>
            </a:r>
            <a:endParaRPr lang="en-US" altLang="en-US"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Cluster terms and documents e., k-means</a:t>
            </a:r>
            <a:r>
              <a:rPr lang="en-US" altLang="en-US" sz="2000" dirty="0">
                <a:latin typeface="Arial" panose="020B0604020202020204" pitchFamily="34"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latin typeface="Arial" panose="020B0604020202020204" pitchFamily="34" charset="0"/>
              </a:rPr>
              <a:t>Categorize a document by rendering it in the lower dimensional space and then compare it to </a:t>
            </a:r>
          </a:p>
          <a:p>
            <a:pPr marL="0" marR="0" lvl="0" indent="0" algn="l" defTabSz="914400" rtl="0" eaLnBrk="0" fontAlgn="base" latinLnBrk="0" hangingPunct="0">
              <a:lnSpc>
                <a:spcPct val="100000"/>
              </a:lnSpc>
              <a:spcBef>
                <a:spcPct val="0"/>
              </a:spcBef>
              <a:spcAft>
                <a:spcPct val="0"/>
              </a:spcAft>
              <a:buClrTx/>
              <a:buSzTx/>
              <a:tabLst/>
            </a:pPr>
            <a:r>
              <a:rPr lang="en-US" altLang="en-US" sz="2000" dirty="0">
                <a:latin typeface="Arial" panose="020B0604020202020204" pitchFamily="34" charset="0"/>
              </a:rPr>
              <a:t>  a documents in the corpus: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2000" dirty="0">
                <a:latin typeface="Arial" panose="020B0604020202020204" pitchFamily="34" charset="0"/>
              </a:rPr>
              <a:t>  				</a:t>
            </a:r>
            <a:r>
              <a:rPr lang="en-US" altLang="en-US" sz="2000" b="1" dirty="0">
                <a:latin typeface="Arial" panose="020B0604020202020204" pitchFamily="34" charset="0"/>
              </a:rPr>
              <a:t>d</a:t>
            </a:r>
            <a:r>
              <a:rPr lang="en-US" altLang="en-US" sz="2000" b="1" baseline="-25000" dirty="0">
                <a:latin typeface="Arial" panose="020B0604020202020204" pitchFamily="34" charset="0"/>
              </a:rPr>
              <a:t>1  </a:t>
            </a:r>
            <a:r>
              <a:rPr lang="en-US" altLang="en-US" sz="2000" b="1" dirty="0">
                <a:latin typeface="Arial" panose="020B0604020202020204" pitchFamily="34" charset="0"/>
              </a:rPr>
              <a:t>= S</a:t>
            </a:r>
            <a:r>
              <a:rPr lang="en-US" altLang="en-US" sz="2000" b="1" baseline="30000" dirty="0">
                <a:latin typeface="Arial" panose="020B0604020202020204" pitchFamily="34" charset="0"/>
              </a:rPr>
              <a:t>-1</a:t>
            </a:r>
            <a:r>
              <a:rPr lang="en-US" altLang="en-US" sz="2000" b="1" dirty="0">
                <a:latin typeface="Arial" panose="020B0604020202020204" pitchFamily="34" charset="0"/>
              </a:rPr>
              <a:t>U </a:t>
            </a:r>
            <a:r>
              <a:rPr lang="en-US" altLang="en-US" sz="2000" b="1" baseline="30000" dirty="0" err="1">
                <a:latin typeface="Arial" panose="020B0604020202020204" pitchFamily="34" charset="0"/>
              </a:rPr>
              <a:t>T</a:t>
            </a:r>
            <a:r>
              <a:rPr lang="en-US" altLang="en-US" sz="2000" b="1" baseline="-25000" dirty="0" err="1">
                <a:latin typeface="Arial" panose="020B0604020202020204" pitchFamily="34" charset="0"/>
              </a:rPr>
              <a:t>k</a:t>
            </a:r>
            <a:r>
              <a:rPr lang="en-US" altLang="en-US" sz="2000" b="1" baseline="-25000" dirty="0">
                <a:latin typeface="Arial" panose="020B0604020202020204" pitchFamily="34" charset="0"/>
              </a:rPr>
              <a:t> </a:t>
            </a:r>
            <a:r>
              <a:rPr lang="en-US" altLang="en-US" sz="2000" b="1" dirty="0">
                <a:latin typeface="Arial" panose="020B0604020202020204" pitchFamily="34" charset="0"/>
              </a:rPr>
              <a:t>d</a:t>
            </a:r>
            <a:r>
              <a:rPr lang="en-US" altLang="en-US" sz="2000" b="1" baseline="-25000" dirty="0">
                <a:latin typeface="Arial" panose="020B0604020202020204" pitchFamily="34" charset="0"/>
              </a:rPr>
              <a:t>1</a:t>
            </a:r>
            <a:endParaRPr kumimoji="0" lang="en-US" altLang="en-US" sz="2000" b="1" i="0" u="none" strike="noStrike" cap="none" normalizeH="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AutoShape 2" descr="j">
            <a:extLst>
              <a:ext uri="{FF2B5EF4-FFF2-40B4-BE49-F238E27FC236}">
                <a16:creationId xmlns:a16="http://schemas.microsoft.com/office/drawing/2014/main" id="{93D2E7BA-CA3C-2F41-A6BF-4FF88EEED044}"/>
              </a:ext>
            </a:extLst>
          </p:cNvPr>
          <p:cNvSpPr>
            <a:spLocks noChangeAspect="1" noChangeArrowheads="1"/>
          </p:cNvSpPr>
          <p:nvPr/>
        </p:nvSpPr>
        <p:spPr bwMode="auto">
          <a:xfrm>
            <a:off x="152400"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3" descr="q">
            <a:extLst>
              <a:ext uri="{FF2B5EF4-FFF2-40B4-BE49-F238E27FC236}">
                <a16:creationId xmlns:a16="http://schemas.microsoft.com/office/drawing/2014/main" id="{BD455512-9844-4549-9098-F0D9C497FEF7}"/>
              </a:ext>
            </a:extLst>
          </p:cNvPr>
          <p:cNvSpPr>
            <a:spLocks noChangeAspect="1" noChangeArrowheads="1"/>
          </p:cNvSpPr>
          <p:nvPr/>
        </p:nvSpPr>
        <p:spPr bwMode="auto">
          <a:xfrm>
            <a:off x="152400"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Sigma _{k}{\hat {\textbf {d}}}_{j}">
            <a:extLst>
              <a:ext uri="{FF2B5EF4-FFF2-40B4-BE49-F238E27FC236}">
                <a16:creationId xmlns:a16="http://schemas.microsoft.com/office/drawing/2014/main" id="{F773F000-02F4-7848-81EC-820FBEFE78A3}"/>
              </a:ext>
            </a:extLst>
          </p:cNvPr>
          <p:cNvSpPr>
            <a:spLocks noChangeAspect="1" noChangeArrowheads="1"/>
          </p:cNvSpPr>
          <p:nvPr/>
        </p:nvSpPr>
        <p:spPr bwMode="auto">
          <a:xfrm>
            <a:off x="152400"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Sigma _{k}{\hat {\textbf {d}}}_{q}">
            <a:extLst>
              <a:ext uri="{FF2B5EF4-FFF2-40B4-BE49-F238E27FC236}">
                <a16:creationId xmlns:a16="http://schemas.microsoft.com/office/drawing/2014/main" id="{3F832AE6-B957-8D4C-AFAD-3A9BA7716374}"/>
              </a:ext>
            </a:extLst>
          </p:cNvPr>
          <p:cNvSpPr>
            <a:spLocks noChangeAspect="1" noChangeArrowheads="1"/>
          </p:cNvSpPr>
          <p:nvPr/>
        </p:nvSpPr>
        <p:spPr bwMode="auto">
          <a:xfrm>
            <a:off x="152400" y="-411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i">
            <a:extLst>
              <a:ext uri="{FF2B5EF4-FFF2-40B4-BE49-F238E27FC236}">
                <a16:creationId xmlns:a16="http://schemas.microsoft.com/office/drawing/2014/main" id="{007E74AC-FECA-C540-A446-8B14750C6CFD}"/>
              </a:ext>
            </a:extLst>
          </p:cNvPr>
          <p:cNvSpPr>
            <a:spLocks noChangeAspect="1" noChangeArrowheads="1"/>
          </p:cNvSpPr>
          <p:nvPr/>
        </p:nvSpPr>
        <p:spPr bwMode="auto">
          <a:xfrm>
            <a:off x="152400" y="-1222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p">
            <a:extLst>
              <a:ext uri="{FF2B5EF4-FFF2-40B4-BE49-F238E27FC236}">
                <a16:creationId xmlns:a16="http://schemas.microsoft.com/office/drawing/2014/main" id="{197962B5-D3BE-D649-B61B-58C0F361F327}"/>
              </a:ext>
            </a:extLst>
          </p:cNvPr>
          <p:cNvSpPr>
            <a:spLocks noChangeAspect="1" noChangeArrowheads="1"/>
          </p:cNvSpPr>
          <p:nvPr/>
        </p:nvSpPr>
        <p:spPr bwMode="auto">
          <a:xfrm>
            <a:off x="152400" y="-1222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Sigma _{k}{\hat {\textbf {t}}}_{i}">
            <a:extLst>
              <a:ext uri="{FF2B5EF4-FFF2-40B4-BE49-F238E27FC236}">
                <a16:creationId xmlns:a16="http://schemas.microsoft.com/office/drawing/2014/main" id="{C1D67696-78A6-974C-B4A1-F54C7FFDA0AC}"/>
              </a:ext>
            </a:extLst>
          </p:cNvPr>
          <p:cNvSpPr>
            <a:spLocks noChangeAspect="1" noChangeArrowheads="1"/>
          </p:cNvSpPr>
          <p:nvPr/>
        </p:nvSpPr>
        <p:spPr bwMode="auto">
          <a:xfrm>
            <a:off x="152400" y="-1222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9" descr="\Sigma _{k}{\hat {\textbf {t}}}_{p}">
            <a:extLst>
              <a:ext uri="{FF2B5EF4-FFF2-40B4-BE49-F238E27FC236}">
                <a16:creationId xmlns:a16="http://schemas.microsoft.com/office/drawing/2014/main" id="{0F9061FC-978E-5C44-9EB8-00673B0820A3}"/>
              </a:ext>
            </a:extLst>
          </p:cNvPr>
          <p:cNvSpPr>
            <a:spLocks noChangeAspect="1" noChangeArrowheads="1"/>
          </p:cNvSpPr>
          <p:nvPr/>
        </p:nvSpPr>
        <p:spPr bwMode="auto">
          <a:xfrm>
            <a:off x="152400" y="-1222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descr="{\displaystyle {\hat {\textbf {t}}}}">
            <a:extLst>
              <a:ext uri="{FF2B5EF4-FFF2-40B4-BE49-F238E27FC236}">
                <a16:creationId xmlns:a16="http://schemas.microsoft.com/office/drawing/2014/main" id="{D32149AB-2FCD-4A4D-9492-A545E0732088}"/>
              </a:ext>
            </a:extLst>
          </p:cNvPr>
          <p:cNvSpPr>
            <a:spLocks noChangeAspect="1" noChangeArrowheads="1"/>
          </p:cNvSpPr>
          <p:nvPr/>
        </p:nvSpPr>
        <p:spPr bwMode="auto">
          <a:xfrm>
            <a:off x="152400" y="-1222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4385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335FAE-4CE5-AA4D-A128-8347CB12D5A4}"/>
              </a:ext>
            </a:extLst>
          </p:cNvPr>
          <p:cNvSpPr>
            <a:spLocks noGrp="1"/>
          </p:cNvSpPr>
          <p:nvPr>
            <p:ph type="title"/>
          </p:nvPr>
        </p:nvSpPr>
        <p:spPr/>
        <p:txBody>
          <a:bodyPr>
            <a:normAutofit/>
          </a:bodyPr>
          <a:lstStyle/>
          <a:p>
            <a:r>
              <a:rPr lang="en-US" sz="2800" b="1" dirty="0"/>
              <a:t>Figure 1: Tag Definitions (Excerpt from High Leverage Practices)</a:t>
            </a:r>
          </a:p>
        </p:txBody>
      </p:sp>
      <p:graphicFrame>
        <p:nvGraphicFramePr>
          <p:cNvPr id="6" name="Table 5">
            <a:extLst>
              <a:ext uri="{FF2B5EF4-FFF2-40B4-BE49-F238E27FC236}">
                <a16:creationId xmlns:a16="http://schemas.microsoft.com/office/drawing/2014/main" id="{BFD6C26B-E4A3-964D-B287-73182B34D3D7}"/>
              </a:ext>
            </a:extLst>
          </p:cNvPr>
          <p:cNvGraphicFramePr>
            <a:graphicFrameLocks noGrp="1"/>
          </p:cNvGraphicFramePr>
          <p:nvPr>
            <p:extLst/>
          </p:nvPr>
        </p:nvGraphicFramePr>
        <p:xfrm>
          <a:off x="268941" y="1920722"/>
          <a:ext cx="11618259" cy="3698380"/>
        </p:xfrm>
        <a:graphic>
          <a:graphicData uri="http://schemas.openxmlformats.org/drawingml/2006/table">
            <a:tbl>
              <a:tblPr/>
              <a:tblGrid>
                <a:gridCol w="783152">
                  <a:extLst>
                    <a:ext uri="{9D8B030D-6E8A-4147-A177-3AD203B41FA5}">
                      <a16:colId xmlns:a16="http://schemas.microsoft.com/office/drawing/2014/main" val="2401296306"/>
                    </a:ext>
                  </a:extLst>
                </a:gridCol>
                <a:gridCol w="2151418">
                  <a:extLst>
                    <a:ext uri="{9D8B030D-6E8A-4147-A177-3AD203B41FA5}">
                      <a16:colId xmlns:a16="http://schemas.microsoft.com/office/drawing/2014/main" val="59775612"/>
                    </a:ext>
                  </a:extLst>
                </a:gridCol>
                <a:gridCol w="3720723">
                  <a:extLst>
                    <a:ext uri="{9D8B030D-6E8A-4147-A177-3AD203B41FA5}">
                      <a16:colId xmlns:a16="http://schemas.microsoft.com/office/drawing/2014/main" val="2881593880"/>
                    </a:ext>
                  </a:extLst>
                </a:gridCol>
                <a:gridCol w="1539299">
                  <a:extLst>
                    <a:ext uri="{9D8B030D-6E8A-4147-A177-3AD203B41FA5}">
                      <a16:colId xmlns:a16="http://schemas.microsoft.com/office/drawing/2014/main" val="396517495"/>
                    </a:ext>
                  </a:extLst>
                </a:gridCol>
                <a:gridCol w="1704332">
                  <a:extLst>
                    <a:ext uri="{9D8B030D-6E8A-4147-A177-3AD203B41FA5}">
                      <a16:colId xmlns:a16="http://schemas.microsoft.com/office/drawing/2014/main" val="1163496994"/>
                    </a:ext>
                  </a:extLst>
                </a:gridCol>
                <a:gridCol w="1719335">
                  <a:extLst>
                    <a:ext uri="{9D8B030D-6E8A-4147-A177-3AD203B41FA5}">
                      <a16:colId xmlns:a16="http://schemas.microsoft.com/office/drawing/2014/main" val="1791929372"/>
                    </a:ext>
                  </a:extLst>
                </a:gridCol>
              </a:tblGrid>
              <a:tr h="173991">
                <a:tc>
                  <a:txBody>
                    <a:bodyPr/>
                    <a:lstStyle/>
                    <a:p>
                      <a:pPr algn="l" fontAlgn="b"/>
                      <a:r>
                        <a:rPr lang="en-US" sz="1200" b="1" i="0" u="none" strike="noStrike">
                          <a:solidFill>
                            <a:srgbClr val="000000"/>
                          </a:solidFill>
                          <a:effectLst/>
                          <a:latin typeface="Calibri" panose="020F0502020204030204" pitchFamily="34" charset="0"/>
                        </a:rPr>
                        <a:t>FULL_CODE</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NAME</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DESCRIPTION</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FRAMEWORK_AREA</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FRAMEWORK_CATEGORY</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CORE_PROPOSITIONS</a:t>
                      </a:r>
                    </a:p>
                  </a:txBody>
                  <a:tcPr marL="8156" marR="8156" marT="8156" marB="0" anchor="b">
                    <a:lnL>
                      <a:noFill/>
                    </a:lnL>
                    <a:lnR>
                      <a:noFill/>
                    </a:lnR>
                    <a:lnT>
                      <a:noFill/>
                    </a:lnT>
                    <a:lnB>
                      <a:noFill/>
                    </a:lnB>
                    <a:solidFill>
                      <a:srgbClr val="D9E1F2"/>
                    </a:solidFill>
                  </a:tcPr>
                </a:tc>
                <a:extLst>
                  <a:ext uri="{0D108BD9-81ED-4DB2-BD59-A6C34878D82A}">
                    <a16:rowId xmlns:a16="http://schemas.microsoft.com/office/drawing/2014/main" val="3805317333"/>
                  </a:ext>
                </a:extLst>
              </a:tr>
              <a:tr h="695965">
                <a:tc>
                  <a:txBody>
                    <a:bodyPr/>
                    <a:lstStyle/>
                    <a:p>
                      <a:pPr algn="l" fontAlgn="b"/>
                      <a:r>
                        <a:rPr lang="en-US" sz="1200" b="0" i="0" u="none" strike="noStrike" dirty="0">
                          <a:solidFill>
                            <a:srgbClr val="000000"/>
                          </a:solidFill>
                          <a:effectLst/>
                          <a:latin typeface="Calibri" panose="020F0502020204030204" pitchFamily="34" charset="0"/>
                        </a:rPr>
                        <a:t>TW01</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Whole class format</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The entire class is talking, listening, or working together. Students are not divided into groups or working independently.</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General Teacher Practice</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224803136"/>
                  </a:ext>
                </a:extLst>
              </a:tr>
              <a:tr h="695965">
                <a:tc>
                  <a:txBody>
                    <a:bodyPr/>
                    <a:lstStyle/>
                    <a:p>
                      <a:pPr algn="l" fontAlgn="b"/>
                      <a:r>
                        <a:rPr lang="en-US" sz="1200" b="0" i="0" u="none" strike="noStrike">
                          <a:solidFill>
                            <a:srgbClr val="000000"/>
                          </a:solidFill>
                          <a:effectLst/>
                          <a:latin typeface="Calibri" panose="020F0502020204030204" pitchFamily="34" charset="0"/>
                        </a:rPr>
                        <a:t>TW02</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Small group or partner work</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Students are divided into groups or pairs and are working with each other</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General Teacher Practice</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3059228157"/>
                  </a:ext>
                </a:extLst>
              </a:tr>
              <a:tr h="695965">
                <a:tc>
                  <a:txBody>
                    <a:bodyPr/>
                    <a:lstStyle/>
                    <a:p>
                      <a:pPr algn="l" fontAlgn="b"/>
                      <a:r>
                        <a:rPr lang="en-US" sz="1200" b="0" i="0" u="none" strike="noStrike">
                          <a:solidFill>
                            <a:srgbClr val="000000"/>
                          </a:solidFill>
                          <a:effectLst/>
                          <a:latin typeface="Calibri" panose="020F0502020204030204" pitchFamily="34" charset="0"/>
                        </a:rPr>
                        <a:t>TW03</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Individual Work</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Students are working individually on the same or different tasks.</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General Teacher Practice</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2345137726"/>
                  </a:ext>
                </a:extLst>
              </a:tr>
              <a:tr h="1217939">
                <a:tc>
                  <a:txBody>
                    <a:bodyPr/>
                    <a:lstStyle/>
                    <a:p>
                      <a:pPr algn="l" fontAlgn="b"/>
                      <a:r>
                        <a:rPr lang="en-US" sz="1200" b="0" i="0" u="none" strike="noStrike">
                          <a:solidFill>
                            <a:srgbClr val="000000"/>
                          </a:solidFill>
                          <a:effectLst/>
                          <a:latin typeface="Calibri" panose="020F0502020204030204" pitchFamily="34" charset="0"/>
                        </a:rPr>
                        <a:t>TW04</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Launching a task or activity</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The teacher is beginning an instructional activity or assignment. The teacher might pose a question, explain an assignment, or initiate student work with a text, experiment, or problem. The teacher might set the purpose of the activity or might otherwise motivate and set the context for the work, provide guidelines about how to go about working on it, and get students underway.</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Teaching a lesson or segment of instruction</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763090463"/>
                  </a:ext>
                </a:extLst>
              </a:tr>
            </a:tbl>
          </a:graphicData>
        </a:graphic>
      </p:graphicFrame>
    </p:spTree>
    <p:extLst>
      <p:ext uri="{BB962C8B-B14F-4D97-AF65-F5344CB8AC3E}">
        <p14:creationId xmlns:p14="http://schemas.microsoft.com/office/powerpoint/2010/main" val="3481200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BFD74-D4A9-EB4C-8078-BEFA65D3985E}"/>
              </a:ext>
            </a:extLst>
          </p:cNvPr>
          <p:cNvSpPr>
            <a:spLocks noGrp="1"/>
          </p:cNvSpPr>
          <p:nvPr>
            <p:ph type="title"/>
          </p:nvPr>
        </p:nvSpPr>
        <p:spPr/>
        <p:txBody>
          <a:bodyPr>
            <a:normAutofit/>
          </a:bodyPr>
          <a:lstStyle/>
          <a:p>
            <a:r>
              <a:rPr lang="en-US" sz="2800" b="1" dirty="0"/>
              <a:t>Linear SVM (Intuitive View)</a:t>
            </a:r>
          </a:p>
        </p:txBody>
      </p:sp>
      <p:sp>
        <p:nvSpPr>
          <p:cNvPr id="3" name="Rectangle 1">
            <a:extLst>
              <a:ext uri="{FF2B5EF4-FFF2-40B4-BE49-F238E27FC236}">
                <a16:creationId xmlns:a16="http://schemas.microsoft.com/office/drawing/2014/main" id="{AEF18B8C-544A-A444-A1EE-F1ACBDEA9EF7}"/>
              </a:ext>
            </a:extLst>
          </p:cNvPr>
          <p:cNvSpPr>
            <a:spLocks noChangeArrowheads="1"/>
          </p:cNvSpPr>
          <p:nvPr/>
        </p:nvSpPr>
        <p:spPr bwMode="auto">
          <a:xfrm>
            <a:off x="205632" y="1724970"/>
            <a:ext cx="4604146"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rPr>
              <a:t>Given </a:t>
            </a:r>
            <a:r>
              <a:rPr kumimoji="0" lang="en-US" altLang="en-US" sz="1600" b="0" i="0" u="none" strike="noStrike" cap="none" normalizeH="0" baseline="0" dirty="0">
                <a:ln>
                  <a:noFill/>
                </a:ln>
                <a:solidFill>
                  <a:schemeClr val="tx1"/>
                </a:solidFill>
                <a:effectLst/>
                <a:latin typeface="Arial" panose="020B0604020202020204" pitchFamily="34" charset="0"/>
              </a:rPr>
              <a:t>a set of training dataset of data points </a:t>
            </a:r>
            <a:r>
              <a:rPr lang="en-US" altLang="en-US" sz="1600" dirty="0" err="1">
                <a:latin typeface="Arial" panose="020B0604020202020204" pitchFamily="34" charset="0"/>
              </a:rPr>
              <a:t>e.g</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(x</a:t>
            </a:r>
            <a:r>
              <a:rPr kumimoji="0" lang="en-US" altLang="en-US" sz="1600" b="0" i="0" u="none" strike="noStrike" cap="none" normalizeH="0" baseline="-25000" dirty="0">
                <a:ln>
                  <a:noFill/>
                </a:ln>
                <a:solidFill>
                  <a:schemeClr val="tx1"/>
                </a:solidFill>
                <a:effectLst/>
                <a:latin typeface="Arial" panose="020B0604020202020204" pitchFamily="34" charset="0"/>
              </a:rPr>
              <a:t>1</a:t>
            </a:r>
            <a:r>
              <a:rPr kumimoji="0" lang="en-US" altLang="en-US" sz="1600" b="0" i="0" u="none" strike="noStrike" cap="none" normalizeH="0" baseline="0" dirty="0">
                <a:ln>
                  <a:noFill/>
                </a:ln>
                <a:solidFill>
                  <a:schemeClr val="tx1"/>
                </a:solidFill>
                <a:effectLst/>
                <a:latin typeface="Arial" panose="020B0604020202020204" pitchFamily="34" charset="0"/>
              </a:rPr>
              <a:t>,y</a:t>
            </a:r>
            <a:r>
              <a:rPr kumimoji="0" lang="en-US" altLang="en-US" sz="1600" b="0" i="0" u="none" strike="noStrike" cap="none" normalizeH="0" baseline="-25000" dirty="0">
                <a:ln>
                  <a:noFill/>
                </a:ln>
                <a:solidFill>
                  <a:schemeClr val="tx1"/>
                </a:solidFill>
                <a:effectLst/>
                <a:latin typeface="Arial" panose="020B0604020202020204" pitchFamily="34" charset="0"/>
              </a:rPr>
              <a:t>1</a:t>
            </a:r>
            <a:r>
              <a:rPr kumimoji="0" lang="en-US" altLang="en-US" sz="1600" b="0" i="0" u="none" strike="noStrike" cap="none" normalizeH="0" baseline="0" dirty="0">
                <a:ln>
                  <a:noFill/>
                </a:ln>
                <a:solidFill>
                  <a:schemeClr val="tx1"/>
                </a:solidFill>
                <a:effectLst/>
                <a:latin typeface="Arial" panose="020B0604020202020204" pitchFamily="34" charset="0"/>
              </a:rPr>
              <a:t>), (x</a:t>
            </a:r>
            <a:r>
              <a:rPr kumimoji="0" lang="en-US" altLang="en-US" sz="1600" b="0" i="0" u="none" strike="noStrike" cap="none" normalizeH="0" baseline="-25000" dirty="0">
                <a:ln>
                  <a:noFill/>
                </a:ln>
                <a:solidFill>
                  <a:schemeClr val="tx1"/>
                </a:solidFill>
                <a:effectLst/>
                <a:latin typeface="Arial" panose="020B0604020202020204" pitchFamily="34" charset="0"/>
              </a:rPr>
              <a:t>2</a:t>
            </a:r>
            <a:r>
              <a:rPr kumimoji="0" lang="en-US" altLang="en-US" sz="1600" b="0" i="0" u="none" strike="noStrike" cap="none" normalizeH="0" baseline="0" dirty="0">
                <a:ln>
                  <a:noFill/>
                </a:ln>
                <a:solidFill>
                  <a:schemeClr val="tx1"/>
                </a:solidFill>
                <a:effectLst/>
                <a:latin typeface="Arial" panose="020B0604020202020204" pitchFamily="34" charset="0"/>
              </a:rPr>
              <a:t>,y</a:t>
            </a:r>
            <a:r>
              <a:rPr kumimoji="0" lang="en-US" altLang="en-US" sz="1600" b="0" i="0" u="none" strike="noStrike" cap="none" normalizeH="0" baseline="-25000" dirty="0">
                <a:ln>
                  <a:noFill/>
                </a:ln>
                <a:solidFill>
                  <a:schemeClr val="tx1"/>
                </a:solidFill>
                <a:effectLst/>
                <a:latin typeface="Arial" panose="020B0604020202020204" pitchFamily="34" charset="0"/>
              </a:rPr>
              <a:t>2</a:t>
            </a:r>
            <a:r>
              <a:rPr kumimoji="0" lang="en-US" altLang="en-US" sz="1600" b="0" i="0" u="none" strike="noStrike" cap="none" normalizeH="0" baseline="0" dirty="0">
                <a:ln>
                  <a:noFill/>
                </a:ln>
                <a:solidFill>
                  <a:schemeClr val="tx1"/>
                </a:solidFill>
                <a:effectLst/>
                <a:latin typeface="Arial" panose="020B0604020202020204" pitchFamily="34" charset="0"/>
              </a:rPr>
              <a:t>), ... </a:t>
            </a:r>
            <a:r>
              <a:rPr lang="en-US" altLang="en-US" sz="1600" dirty="0">
                <a:latin typeface="Arial" panose="020B0604020202020204" pitchFamily="34" charset="0"/>
              </a:rPr>
              <a:t>(</a:t>
            </a:r>
            <a:r>
              <a:rPr lang="en-US" altLang="en-US" sz="1600" dirty="0" err="1">
                <a:latin typeface="Arial" panose="020B0604020202020204" pitchFamily="34" charset="0"/>
              </a:rPr>
              <a:t>x</a:t>
            </a:r>
            <a:r>
              <a:rPr lang="en-US" altLang="en-US" sz="1600" baseline="-25000" dirty="0" err="1">
                <a:latin typeface="Arial" panose="020B0604020202020204" pitchFamily="34" charset="0"/>
              </a:rPr>
              <a:t>n</a:t>
            </a:r>
            <a:r>
              <a:rPr lang="en-US" altLang="en-US" sz="1600" dirty="0" err="1">
                <a:latin typeface="Arial" panose="020B0604020202020204" pitchFamily="34" charset="0"/>
              </a:rPr>
              <a:t>,y</a:t>
            </a:r>
            <a:r>
              <a:rPr lang="en-US" altLang="en-US" sz="1600" baseline="-25000" dirty="0" err="1">
                <a:latin typeface="Arial" panose="020B0604020202020204" pitchFamily="34" charset="0"/>
              </a:rPr>
              <a:t>n</a:t>
            </a:r>
            <a:r>
              <a:rPr lang="en-US" altLang="en-US" sz="1600" dirty="0">
                <a:latin typeface="Arial" panose="020B0604020202020204" pitchFamily="34" charset="0"/>
              </a:rPr>
              <a:t>) where </a:t>
            </a:r>
            <a:r>
              <a:rPr lang="en-US" altLang="en-US" sz="1600" dirty="0" err="1">
                <a:latin typeface="Arial" panose="020B0604020202020204" pitchFamily="34" charset="0"/>
              </a:rPr>
              <a:t>y</a:t>
            </a:r>
            <a:r>
              <a:rPr lang="en-US" altLang="en-US" sz="1600" baseline="-25000" dirty="0" err="1">
                <a:latin typeface="Arial" panose="020B0604020202020204" pitchFamily="34" charset="0"/>
              </a:rPr>
              <a:t>i</a:t>
            </a:r>
            <a:r>
              <a:rPr lang="en-US" altLang="en-US" sz="1600" dirty="0">
                <a:latin typeface="Arial" panose="020B0604020202020204" pitchFamily="34" charset="0"/>
              </a:rPr>
              <a:t>  is  1 or -1</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rPr>
              <a:t>W</a:t>
            </a:r>
            <a:r>
              <a:rPr kumimoji="0" lang="en-US" altLang="en-US" sz="1600" b="0" i="0" u="none" strike="noStrike" cap="none" normalizeH="0" baseline="0" dirty="0">
                <a:ln>
                  <a:noFill/>
                </a:ln>
                <a:solidFill>
                  <a:schemeClr val="tx1"/>
                </a:solidFill>
                <a:effectLst/>
                <a:latin typeface="Arial" panose="020B0604020202020204" pitchFamily="34" charset="0"/>
              </a:rPr>
              <a:t>e seek a line (hyperplane) that divides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set into two groups.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If the data in linearly separable we can find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rPr>
              <a:t>a margin around the line..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sp>
        <p:nvSpPr>
          <p:cNvPr id="4" name="AutoShape 2" descr="n">
            <a:extLst>
              <a:ext uri="{FF2B5EF4-FFF2-40B4-BE49-F238E27FC236}">
                <a16:creationId xmlns:a16="http://schemas.microsoft.com/office/drawing/2014/main" id="{F374D92E-88BA-B54D-AD65-DE6624945BFA}"/>
              </a:ext>
            </a:extLst>
          </p:cNvPr>
          <p:cNvSpPr>
            <a:spLocks noChangeAspect="1" noChangeArrowheads="1"/>
          </p:cNvSpPr>
          <p:nvPr/>
        </p:nvSpPr>
        <p:spPr bwMode="auto">
          <a:xfrm>
            <a:off x="0" y="-419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3" descr="({\vec {x}}_{1},y_{1}),\,\ldots ,\,({\vec {x}}_{n},y_{n})">
            <a:extLst>
              <a:ext uri="{FF2B5EF4-FFF2-40B4-BE49-F238E27FC236}">
                <a16:creationId xmlns:a16="http://schemas.microsoft.com/office/drawing/2014/main" id="{42F76436-D334-2442-8E87-E9EAF2FFCC2C}"/>
              </a:ext>
            </a:extLst>
          </p:cNvPr>
          <p:cNvSpPr>
            <a:spLocks noChangeAspect="1" noChangeArrowheads="1"/>
          </p:cNvSpPr>
          <p:nvPr/>
        </p:nvSpPr>
        <p:spPr bwMode="auto">
          <a:xfrm>
            <a:off x="457200"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9718E895-9944-4D47-B225-9B66BEBBCF6F}"/>
              </a:ext>
            </a:extLst>
          </p:cNvPr>
          <p:cNvSpPr txBox="1"/>
          <p:nvPr/>
        </p:nvSpPr>
        <p:spPr>
          <a:xfrm>
            <a:off x="6834753" y="6316489"/>
            <a:ext cx="2505301" cy="369332"/>
          </a:xfrm>
          <a:prstGeom prst="rect">
            <a:avLst/>
          </a:prstGeom>
          <a:noFill/>
        </p:spPr>
        <p:txBody>
          <a:bodyPr wrap="none" rtlCol="0">
            <a:spAutoFit/>
          </a:bodyPr>
          <a:lstStyle/>
          <a:p>
            <a:r>
              <a:rPr lang="en-US" dirty="0"/>
              <a:t>Image Source: Wikipedia</a:t>
            </a:r>
          </a:p>
        </p:txBody>
      </p:sp>
      <p:pic>
        <p:nvPicPr>
          <p:cNvPr id="6149" name="Picture 5" descr="https://upload.wikimedia.org/wikipedia/commons/2/2a/Svm_max_sep_hyperplane_with_margin.png">
            <a:extLst>
              <a:ext uri="{FF2B5EF4-FFF2-40B4-BE49-F238E27FC236}">
                <a16:creationId xmlns:a16="http://schemas.microsoft.com/office/drawing/2014/main" id="{86C36E7E-49B6-E54D-A464-E6C682C0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830" y="1723159"/>
            <a:ext cx="4262652" cy="459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98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697A7-7FEB-ED49-A0F2-1BE239BDF09B}"/>
              </a:ext>
            </a:extLst>
          </p:cNvPr>
          <p:cNvSpPr>
            <a:spLocks noGrp="1"/>
          </p:cNvSpPr>
          <p:nvPr>
            <p:ph type="title"/>
          </p:nvPr>
        </p:nvSpPr>
        <p:spPr/>
        <p:txBody>
          <a:bodyPr>
            <a:normAutofit/>
          </a:bodyPr>
          <a:lstStyle/>
          <a:p>
            <a:r>
              <a:rPr lang="en-US" sz="2800" b="1" dirty="0"/>
              <a:t>Linear SVC (Support Vector Classification) – Excerpt</a:t>
            </a:r>
          </a:p>
        </p:txBody>
      </p:sp>
      <p:graphicFrame>
        <p:nvGraphicFramePr>
          <p:cNvPr id="3" name="Table 2">
            <a:extLst>
              <a:ext uri="{FF2B5EF4-FFF2-40B4-BE49-F238E27FC236}">
                <a16:creationId xmlns:a16="http://schemas.microsoft.com/office/drawing/2014/main" id="{FF840342-1E1B-E843-90C8-8503438A5128}"/>
              </a:ext>
            </a:extLst>
          </p:cNvPr>
          <p:cNvGraphicFramePr>
            <a:graphicFrameLocks noGrp="1"/>
          </p:cNvGraphicFramePr>
          <p:nvPr/>
        </p:nvGraphicFramePr>
        <p:xfrm>
          <a:off x="2197100" y="2514600"/>
          <a:ext cx="7797800" cy="1828800"/>
        </p:xfrm>
        <a:graphic>
          <a:graphicData uri="http://schemas.openxmlformats.org/drawingml/2006/table">
            <a:tbl>
              <a:tblPr>
                <a:tableStyleId>{5C22544A-7EE6-4342-B048-85BDC9FD1C3A}</a:tableStyleId>
              </a:tblPr>
              <a:tblGrid>
                <a:gridCol w="1193314">
                  <a:extLst>
                    <a:ext uri="{9D8B030D-6E8A-4147-A177-3AD203B41FA5}">
                      <a16:colId xmlns:a16="http://schemas.microsoft.com/office/drawing/2014/main" val="1037506419"/>
                    </a:ext>
                  </a:extLst>
                </a:gridCol>
                <a:gridCol w="828338">
                  <a:extLst>
                    <a:ext uri="{9D8B030D-6E8A-4147-A177-3AD203B41FA5}">
                      <a16:colId xmlns:a16="http://schemas.microsoft.com/office/drawing/2014/main" val="3923078542"/>
                    </a:ext>
                  </a:extLst>
                </a:gridCol>
                <a:gridCol w="1002892">
                  <a:extLst>
                    <a:ext uri="{9D8B030D-6E8A-4147-A177-3AD203B41FA5}">
                      <a16:colId xmlns:a16="http://schemas.microsoft.com/office/drawing/2014/main" val="3404476230"/>
                    </a:ext>
                  </a:extLst>
                </a:gridCol>
                <a:gridCol w="1193314">
                  <a:extLst>
                    <a:ext uri="{9D8B030D-6E8A-4147-A177-3AD203B41FA5}">
                      <a16:colId xmlns:a16="http://schemas.microsoft.com/office/drawing/2014/main" val="2926131996"/>
                    </a:ext>
                  </a:extLst>
                </a:gridCol>
                <a:gridCol w="1193314">
                  <a:extLst>
                    <a:ext uri="{9D8B030D-6E8A-4147-A177-3AD203B41FA5}">
                      <a16:colId xmlns:a16="http://schemas.microsoft.com/office/drawing/2014/main" val="2686700858"/>
                    </a:ext>
                  </a:extLst>
                </a:gridCol>
                <a:gridCol w="1193314">
                  <a:extLst>
                    <a:ext uri="{9D8B030D-6E8A-4147-A177-3AD203B41FA5}">
                      <a16:colId xmlns:a16="http://schemas.microsoft.com/office/drawing/2014/main" val="2204784669"/>
                    </a:ext>
                  </a:extLst>
                </a:gridCol>
                <a:gridCol w="1193314">
                  <a:extLst>
                    <a:ext uri="{9D8B030D-6E8A-4147-A177-3AD203B41FA5}">
                      <a16:colId xmlns:a16="http://schemas.microsoft.com/office/drawing/2014/main" val="3517606450"/>
                    </a:ext>
                  </a:extLst>
                </a:gridCol>
              </a:tblGrid>
              <a:tr h="203200">
                <a:tc>
                  <a:txBody>
                    <a:bodyPr/>
                    <a:lstStyle/>
                    <a:p>
                      <a:pPr algn="l" fontAlgn="b"/>
                      <a:r>
                        <a:rPr lang="en-US" sz="1200" u="none" strike="noStrike">
                          <a:effectLst/>
                        </a:rPr>
                        <a:t>Tag: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#With Tag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#Without Tag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#With/Total Ratio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Testing Set Size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Training Set Size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Accuracy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092005"/>
                  </a:ext>
                </a:extLst>
              </a:tr>
              <a:tr h="203200">
                <a:tc>
                  <a:txBody>
                    <a:bodyPr/>
                    <a:lstStyle/>
                    <a:p>
                      <a:pPr algn="l" fontAlgn="b"/>
                      <a:r>
                        <a:rPr lang="en-US" sz="1200" u="none" strike="noStrike">
                          <a:effectLst/>
                        </a:rPr>
                        <a:t> TW01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114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0.525345622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0.571428571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8879198"/>
                  </a:ext>
                </a:extLst>
              </a:tr>
              <a:tr h="203200">
                <a:tc>
                  <a:txBody>
                    <a:bodyPr/>
                    <a:lstStyle/>
                    <a:p>
                      <a:pPr algn="l" fontAlgn="b"/>
                      <a:r>
                        <a:rPr lang="en-US" sz="1200" u="none" strike="noStrike">
                          <a:effectLst/>
                        </a:rPr>
                        <a:t> TW02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129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0.594470046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0.428571429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5421815"/>
                  </a:ext>
                </a:extLst>
              </a:tr>
              <a:tr h="203200">
                <a:tc>
                  <a:txBody>
                    <a:bodyPr/>
                    <a:lstStyle/>
                    <a:p>
                      <a:pPr algn="l" fontAlgn="b"/>
                      <a:r>
                        <a:rPr lang="en-US" sz="1200" u="none" strike="noStrike">
                          <a:effectLst/>
                        </a:rPr>
                        <a:t> TW03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0.087557604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0.904761905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8386606"/>
                  </a:ext>
                </a:extLst>
              </a:tr>
              <a:tr h="203200">
                <a:tc>
                  <a:txBody>
                    <a:bodyPr/>
                    <a:lstStyle/>
                    <a:p>
                      <a:pPr algn="l" fontAlgn="b"/>
                      <a:r>
                        <a:rPr lang="en-US" sz="1200" u="none" strike="noStrike">
                          <a:effectLst/>
                        </a:rPr>
                        <a:t> TW04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0.105990783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0.952380952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7720690"/>
                  </a:ext>
                </a:extLst>
              </a:tr>
              <a:tr h="203200">
                <a:tc>
                  <a:txBody>
                    <a:bodyPr/>
                    <a:lstStyle/>
                    <a:p>
                      <a:pPr algn="l" fontAlgn="b"/>
                      <a:r>
                        <a:rPr lang="en-US" sz="1200" u="none" strike="noStrike">
                          <a:effectLst/>
                        </a:rPr>
                        <a:t> TW05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69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148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0.31797235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0.714285714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471558"/>
                  </a:ext>
                </a:extLst>
              </a:tr>
              <a:tr h="203200">
                <a:tc>
                  <a:txBody>
                    <a:bodyPr/>
                    <a:lstStyle/>
                    <a:p>
                      <a:pPr algn="l" fontAlgn="b"/>
                      <a:r>
                        <a:rPr lang="en-US" sz="1200" u="none" strike="noStrike">
                          <a:effectLst/>
                        </a:rPr>
                        <a:t> TW06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171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0.211981567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0.761904762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9774693"/>
                  </a:ext>
                </a:extLst>
              </a:tr>
              <a:tr h="203200">
                <a:tc>
                  <a:txBody>
                    <a:bodyPr/>
                    <a:lstStyle/>
                    <a:p>
                      <a:pPr algn="l" fontAlgn="b"/>
                      <a:r>
                        <a:rPr lang="en-US" sz="1200" u="none" strike="noStrike">
                          <a:effectLst/>
                        </a:rPr>
                        <a:t> TW07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0.110599078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0.714285714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4755293"/>
                  </a:ext>
                </a:extLst>
              </a:tr>
              <a:tr h="203200">
                <a:tc>
                  <a:txBody>
                    <a:bodyPr/>
                    <a:lstStyle/>
                    <a:p>
                      <a:pPr algn="l" fontAlgn="b"/>
                      <a:r>
                        <a:rPr lang="en-US" sz="1200" u="none" strike="noStrike">
                          <a:effectLst/>
                        </a:rPr>
                        <a:t> TW08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79</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138</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0.3640553</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0.80952381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1047418"/>
                  </a:ext>
                </a:extLst>
              </a:tr>
            </a:tbl>
          </a:graphicData>
        </a:graphic>
      </p:graphicFrame>
      <p:sp>
        <p:nvSpPr>
          <p:cNvPr id="4" name="Rectangle 3">
            <a:extLst>
              <a:ext uri="{FF2B5EF4-FFF2-40B4-BE49-F238E27FC236}">
                <a16:creationId xmlns:a16="http://schemas.microsoft.com/office/drawing/2014/main" id="{4FF37D06-5D8D-8541-85FF-16CAEBF6A87B}"/>
              </a:ext>
            </a:extLst>
          </p:cNvPr>
          <p:cNvSpPr/>
          <p:nvPr/>
        </p:nvSpPr>
        <p:spPr>
          <a:xfrm>
            <a:off x="1899139" y="3305907"/>
            <a:ext cx="8317523" cy="211016"/>
          </a:xfrm>
          <a:prstGeom prst="rect">
            <a:avLst/>
          </a:prstGeom>
          <a:solidFill>
            <a:srgbClr val="7030A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0266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BD34-5840-D543-B130-4E440EE1BB0C}"/>
              </a:ext>
            </a:extLst>
          </p:cNvPr>
          <p:cNvSpPr>
            <a:spLocks noGrp="1"/>
          </p:cNvSpPr>
          <p:nvPr>
            <p:ph type="title"/>
          </p:nvPr>
        </p:nvSpPr>
        <p:spPr/>
        <p:txBody>
          <a:bodyPr>
            <a:normAutofit/>
          </a:bodyPr>
          <a:lstStyle/>
          <a:p>
            <a:r>
              <a:rPr lang="en-US" sz="2800" b="1" dirty="0"/>
              <a:t>K-Means Clustering</a:t>
            </a:r>
          </a:p>
        </p:txBody>
      </p:sp>
      <p:pic>
        <p:nvPicPr>
          <p:cNvPr id="7170" name="Picture 2" descr="http://stanford.edu/~cpiech/cs221/img/kmeansMath.png">
            <a:extLst>
              <a:ext uri="{FF2B5EF4-FFF2-40B4-BE49-F238E27FC236}">
                <a16:creationId xmlns:a16="http://schemas.microsoft.com/office/drawing/2014/main" id="{850794EE-CE1D-1E47-A4B0-822AB22AF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316" y="2567996"/>
            <a:ext cx="5486401" cy="29083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79B498E-63BA-4B4A-BDB6-D944FEA505A6}"/>
              </a:ext>
            </a:extLst>
          </p:cNvPr>
          <p:cNvSpPr/>
          <p:nvPr/>
        </p:nvSpPr>
        <p:spPr>
          <a:xfrm>
            <a:off x="1026579" y="1944676"/>
            <a:ext cx="9357049" cy="369332"/>
          </a:xfrm>
          <a:prstGeom prst="rect">
            <a:avLst/>
          </a:prstGeom>
        </p:spPr>
        <p:txBody>
          <a:bodyPr wrap="none">
            <a:spAutoFit/>
          </a:bodyPr>
          <a:lstStyle/>
          <a:p>
            <a:r>
              <a:rPr lang="en-US" altLang="en-US" dirty="0">
                <a:latin typeface="Arial" panose="020B0604020202020204" pitchFamily="34" charset="0"/>
              </a:rPr>
              <a:t>Given training points x</a:t>
            </a:r>
            <a:r>
              <a:rPr lang="en-US" altLang="en-US" baseline="-25000" dirty="0">
                <a:latin typeface="Arial" panose="020B0604020202020204" pitchFamily="34" charset="0"/>
              </a:rPr>
              <a:t>1</a:t>
            </a:r>
            <a:r>
              <a:rPr lang="en-US" altLang="en-US" dirty="0">
                <a:latin typeface="Arial" panose="020B0604020202020204" pitchFamily="34" charset="0"/>
              </a:rPr>
              <a:t>,x</a:t>
            </a:r>
            <a:r>
              <a:rPr lang="en-US" altLang="en-US" baseline="-25000" dirty="0">
                <a:latin typeface="Arial" panose="020B0604020202020204" pitchFamily="34" charset="0"/>
              </a:rPr>
              <a:t>2</a:t>
            </a:r>
            <a:r>
              <a:rPr lang="en-US" altLang="en-US" dirty="0">
                <a:latin typeface="Arial" panose="020B0604020202020204" pitchFamily="34" charset="0"/>
              </a:rPr>
              <a:t>, ... </a:t>
            </a:r>
            <a:r>
              <a:rPr lang="en-US" altLang="en-US" dirty="0" err="1">
                <a:latin typeface="Arial" panose="020B0604020202020204" pitchFamily="34" charset="0"/>
              </a:rPr>
              <a:t>x</a:t>
            </a:r>
            <a:r>
              <a:rPr lang="en-US" altLang="en-US" baseline="-25000" dirty="0" err="1">
                <a:latin typeface="Arial" panose="020B0604020202020204" pitchFamily="34" charset="0"/>
              </a:rPr>
              <a:t>n</a:t>
            </a:r>
            <a:r>
              <a:rPr lang="en-US" altLang="en-US" baseline="-25000" dirty="0">
                <a:latin typeface="Arial" panose="020B0604020202020204" pitchFamily="34" charset="0"/>
              </a:rPr>
              <a:t> </a:t>
            </a:r>
            <a:r>
              <a:rPr lang="en-US" altLang="en-US" dirty="0">
                <a:latin typeface="Arial" panose="020B0604020202020204" pitchFamily="34" charset="0"/>
              </a:rPr>
              <a:t>find a set of centroids that represent a set of k clusters: </a:t>
            </a:r>
            <a:endParaRPr lang="en-US" dirty="0"/>
          </a:p>
        </p:txBody>
      </p:sp>
      <p:sp>
        <p:nvSpPr>
          <p:cNvPr id="5" name="TextBox 4">
            <a:extLst>
              <a:ext uri="{FF2B5EF4-FFF2-40B4-BE49-F238E27FC236}">
                <a16:creationId xmlns:a16="http://schemas.microsoft.com/office/drawing/2014/main" id="{8FFEF6A0-637F-D44F-AA2C-90B618BFC4E0}"/>
              </a:ext>
            </a:extLst>
          </p:cNvPr>
          <p:cNvSpPr txBox="1"/>
          <p:nvPr/>
        </p:nvSpPr>
        <p:spPr>
          <a:xfrm>
            <a:off x="3372786" y="5730285"/>
            <a:ext cx="4104842" cy="369332"/>
          </a:xfrm>
          <a:prstGeom prst="rect">
            <a:avLst/>
          </a:prstGeom>
          <a:noFill/>
        </p:spPr>
        <p:txBody>
          <a:bodyPr wrap="none" rtlCol="0">
            <a:spAutoFit/>
          </a:bodyPr>
          <a:lstStyle/>
          <a:p>
            <a:r>
              <a:rPr lang="en-US" dirty="0"/>
              <a:t>Image source: Stanford CS221  class notes</a:t>
            </a:r>
          </a:p>
        </p:txBody>
      </p:sp>
    </p:spTree>
    <p:extLst>
      <p:ext uri="{BB962C8B-B14F-4D97-AF65-F5344CB8AC3E}">
        <p14:creationId xmlns:p14="http://schemas.microsoft.com/office/powerpoint/2010/main" val="3207001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CD0E-53F9-EC4B-8B64-9C21823CB88F}"/>
              </a:ext>
            </a:extLst>
          </p:cNvPr>
          <p:cNvSpPr>
            <a:spLocks noGrp="1"/>
          </p:cNvSpPr>
          <p:nvPr>
            <p:ph type="title"/>
          </p:nvPr>
        </p:nvSpPr>
        <p:spPr/>
        <p:txBody>
          <a:bodyPr>
            <a:normAutofit/>
          </a:bodyPr>
          <a:lstStyle/>
          <a:p>
            <a:r>
              <a:rPr lang="en-US" sz="2800" b="1" dirty="0"/>
              <a:t>K - Nearest Neighbor Classification</a:t>
            </a:r>
          </a:p>
        </p:txBody>
      </p:sp>
      <p:sp>
        <p:nvSpPr>
          <p:cNvPr id="3" name="Rectangle 2">
            <a:extLst>
              <a:ext uri="{FF2B5EF4-FFF2-40B4-BE49-F238E27FC236}">
                <a16:creationId xmlns:a16="http://schemas.microsoft.com/office/drawing/2014/main" id="{1BDCA042-CC0A-424C-958E-96AF8AE9B9BA}"/>
              </a:ext>
            </a:extLst>
          </p:cNvPr>
          <p:cNvSpPr/>
          <p:nvPr/>
        </p:nvSpPr>
        <p:spPr>
          <a:xfrm>
            <a:off x="2442147" y="2322757"/>
            <a:ext cx="6096000" cy="2308324"/>
          </a:xfrm>
          <a:prstGeom prst="rect">
            <a:avLst/>
          </a:prstGeom>
        </p:spPr>
        <p:txBody>
          <a:bodyPr>
            <a:spAutoFit/>
          </a:bodyPr>
          <a:lstStyle/>
          <a:p>
            <a:pPr lvl="0" eaLnBrk="0" fontAlgn="base" hangingPunct="0">
              <a:spcBef>
                <a:spcPct val="0"/>
              </a:spcBef>
              <a:spcAft>
                <a:spcPct val="0"/>
              </a:spcAft>
            </a:pPr>
            <a:r>
              <a:rPr lang="en-US" altLang="en-US" dirty="0">
                <a:latin typeface="Arial" panose="020B0604020202020204" pitchFamily="34" charset="0"/>
              </a:rPr>
              <a:t>Given a set of training dataset of data points </a:t>
            </a:r>
            <a:r>
              <a:rPr lang="en-US" altLang="en-US" dirty="0" err="1">
                <a:latin typeface="Arial" panose="020B0604020202020204" pitchFamily="34" charset="0"/>
              </a:rPr>
              <a:t>e.g</a:t>
            </a:r>
            <a:r>
              <a:rPr lang="en-US" altLang="en-US" dirty="0">
                <a:latin typeface="Arial" panose="020B0604020202020204" pitchFamily="34" charset="0"/>
              </a:rPr>
              <a:t>:</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(x</a:t>
            </a:r>
            <a:r>
              <a:rPr lang="en-US" altLang="en-US" baseline="-25000" dirty="0">
                <a:latin typeface="Arial" panose="020B0604020202020204" pitchFamily="34" charset="0"/>
              </a:rPr>
              <a:t>1</a:t>
            </a:r>
            <a:r>
              <a:rPr lang="en-US" altLang="en-US" dirty="0">
                <a:latin typeface="Arial" panose="020B0604020202020204" pitchFamily="34" charset="0"/>
              </a:rPr>
              <a:t>,y</a:t>
            </a:r>
            <a:r>
              <a:rPr lang="en-US" altLang="en-US" baseline="-25000" dirty="0">
                <a:latin typeface="Arial" panose="020B0604020202020204" pitchFamily="34" charset="0"/>
              </a:rPr>
              <a:t>1</a:t>
            </a:r>
            <a:r>
              <a:rPr lang="en-US" altLang="en-US" dirty="0">
                <a:latin typeface="Arial" panose="020B0604020202020204" pitchFamily="34" charset="0"/>
              </a:rPr>
              <a:t>), (x</a:t>
            </a:r>
            <a:r>
              <a:rPr lang="en-US" altLang="en-US" baseline="-25000" dirty="0">
                <a:latin typeface="Arial" panose="020B0604020202020204" pitchFamily="34" charset="0"/>
              </a:rPr>
              <a:t>2</a:t>
            </a:r>
            <a:r>
              <a:rPr lang="en-US" altLang="en-US" dirty="0">
                <a:latin typeface="Arial" panose="020B0604020202020204" pitchFamily="34" charset="0"/>
              </a:rPr>
              <a:t>,y</a:t>
            </a:r>
            <a:r>
              <a:rPr lang="en-US" altLang="en-US" baseline="-25000" dirty="0">
                <a:latin typeface="Arial" panose="020B0604020202020204" pitchFamily="34" charset="0"/>
              </a:rPr>
              <a:t>2</a:t>
            </a:r>
            <a:r>
              <a:rPr lang="en-US" altLang="en-US" dirty="0">
                <a:latin typeface="Arial" panose="020B0604020202020204" pitchFamily="34" charset="0"/>
              </a:rPr>
              <a:t>), ... (</a:t>
            </a:r>
            <a:r>
              <a:rPr lang="en-US" altLang="en-US" dirty="0" err="1">
                <a:latin typeface="Arial" panose="020B0604020202020204" pitchFamily="34" charset="0"/>
              </a:rPr>
              <a:t>x</a:t>
            </a:r>
            <a:r>
              <a:rPr lang="en-US" altLang="en-US" baseline="-25000" dirty="0" err="1">
                <a:latin typeface="Arial" panose="020B0604020202020204" pitchFamily="34" charset="0"/>
              </a:rPr>
              <a:t>n</a:t>
            </a:r>
            <a:r>
              <a:rPr lang="en-US" altLang="en-US" dirty="0" err="1">
                <a:latin typeface="Arial" panose="020B0604020202020204" pitchFamily="34" charset="0"/>
              </a:rPr>
              <a:t>,y</a:t>
            </a:r>
            <a:r>
              <a:rPr lang="en-US" altLang="en-US" baseline="-25000" dirty="0" err="1">
                <a:latin typeface="Arial" panose="020B0604020202020204" pitchFamily="34" charset="0"/>
              </a:rPr>
              <a:t>n</a:t>
            </a:r>
            <a:r>
              <a:rPr lang="en-US" altLang="en-US" dirty="0">
                <a:latin typeface="Arial" panose="020B0604020202020204" pitchFamily="34" charset="0"/>
              </a:rPr>
              <a:t>)  </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a:latin typeface="Arial" panose="020B0604020202020204" pitchFamily="34" charset="0"/>
              </a:rPr>
              <a:t>and given a target feature vector X,</a:t>
            </a:r>
          </a:p>
          <a:p>
            <a:pPr lvl="0" eaLnBrk="0" fontAlgn="base" hangingPunct="0">
              <a:spcBef>
                <a:spcPct val="0"/>
              </a:spcBef>
              <a:spcAft>
                <a:spcPct val="0"/>
              </a:spcAft>
            </a:pPr>
            <a:endParaRPr lang="en-US" dirty="0">
              <a:latin typeface="Arial" panose="020B0604020202020204" pitchFamily="34" charset="0"/>
            </a:endParaRPr>
          </a:p>
          <a:p>
            <a:pPr lvl="0" eaLnBrk="0" fontAlgn="base" hangingPunct="0">
              <a:spcBef>
                <a:spcPct val="0"/>
              </a:spcBef>
              <a:spcAft>
                <a:spcPct val="0"/>
              </a:spcAft>
            </a:pPr>
            <a:r>
              <a:rPr lang="en-US" dirty="0">
                <a:latin typeface="Arial" panose="020B0604020202020204" pitchFamily="34" charset="0"/>
              </a:rPr>
              <a:t>find the K nearest neighbors, and assign the majority class (y).</a:t>
            </a:r>
            <a:endParaRPr lang="en-US" dirty="0"/>
          </a:p>
        </p:txBody>
      </p:sp>
    </p:spTree>
    <p:extLst>
      <p:ext uri="{BB962C8B-B14F-4D97-AF65-F5344CB8AC3E}">
        <p14:creationId xmlns:p14="http://schemas.microsoft.com/office/powerpoint/2010/main" val="1755538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4101-EC44-CB49-BA6B-85DC5C1468C1}"/>
              </a:ext>
            </a:extLst>
          </p:cNvPr>
          <p:cNvSpPr>
            <a:spLocks noGrp="1"/>
          </p:cNvSpPr>
          <p:nvPr>
            <p:ph type="title"/>
          </p:nvPr>
        </p:nvSpPr>
        <p:spPr/>
        <p:txBody>
          <a:bodyPr>
            <a:normAutofit/>
          </a:bodyPr>
          <a:lstStyle/>
          <a:p>
            <a:r>
              <a:rPr lang="en-US" sz="2800" b="1" dirty="0"/>
              <a:t>Inquiry 1 - Speech Act Identification</a:t>
            </a:r>
            <a:endParaRPr lang="en-US" sz="2800" b="1" dirty="0">
              <a:solidFill>
                <a:srgbClr val="C00000"/>
              </a:solidFill>
            </a:endParaRPr>
          </a:p>
        </p:txBody>
      </p:sp>
      <p:sp>
        <p:nvSpPr>
          <p:cNvPr id="9" name="Text Placeholder 8">
            <a:extLst>
              <a:ext uri="{FF2B5EF4-FFF2-40B4-BE49-F238E27FC236}">
                <a16:creationId xmlns:a16="http://schemas.microsoft.com/office/drawing/2014/main" id="{2077B7E5-BD5B-E147-B865-6BC84AAF4F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88403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Topic Oriented Labeling vs Speech Act Annotation</a:t>
            </a:r>
            <a:br>
              <a:rPr lang="en-US" sz="2800" b="1" dirty="0"/>
            </a:br>
            <a:r>
              <a:rPr lang="en-US" sz="2800" b="1" dirty="0"/>
              <a:t> (Input from Ballot Ready)</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9300"/>
            <a:ext cx="12192000" cy="2800016"/>
          </a:xfrm>
          <a:prstGeom prst="rect">
            <a:avLst/>
          </a:prstGeom>
        </p:spPr>
      </p:pic>
      <p:sp>
        <p:nvSpPr>
          <p:cNvPr id="8" name="Rectangle 7"/>
          <p:cNvSpPr/>
          <p:nvPr/>
        </p:nvSpPr>
        <p:spPr>
          <a:xfrm>
            <a:off x="1236133" y="1845733"/>
            <a:ext cx="5604934" cy="3708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23381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0674-8CF2-CF4A-9204-743552718487}"/>
              </a:ext>
            </a:extLst>
          </p:cNvPr>
          <p:cNvSpPr>
            <a:spLocks noGrp="1"/>
          </p:cNvSpPr>
          <p:nvPr>
            <p:ph type="title"/>
          </p:nvPr>
        </p:nvSpPr>
        <p:spPr>
          <a:xfrm>
            <a:off x="838200" y="365125"/>
            <a:ext cx="4528930" cy="1325563"/>
          </a:xfrm>
        </p:spPr>
        <p:txBody>
          <a:bodyPr>
            <a:normAutofit/>
          </a:bodyPr>
          <a:lstStyle/>
          <a:p>
            <a:r>
              <a:rPr lang="en-US" sz="2800" b="1" dirty="0"/>
              <a:t>Topic Labeling vs Speech Act Annotation</a:t>
            </a:r>
          </a:p>
        </p:txBody>
      </p:sp>
      <p:graphicFrame>
        <p:nvGraphicFramePr>
          <p:cNvPr id="4" name="Table 3">
            <a:extLst>
              <a:ext uri="{FF2B5EF4-FFF2-40B4-BE49-F238E27FC236}">
                <a16:creationId xmlns:a16="http://schemas.microsoft.com/office/drawing/2014/main" id="{AADE961C-EC79-4B4A-B017-B40DF9AC4E3F}"/>
              </a:ext>
            </a:extLst>
          </p:cNvPr>
          <p:cNvGraphicFramePr>
            <a:graphicFrameLocks noGrp="1"/>
          </p:cNvGraphicFramePr>
          <p:nvPr>
            <p:extLst>
              <p:ext uri="{D42A27DB-BD31-4B8C-83A1-F6EECF244321}">
                <p14:modId xmlns:p14="http://schemas.microsoft.com/office/powerpoint/2010/main" val="1304464227"/>
              </p:ext>
            </p:extLst>
          </p:nvPr>
        </p:nvGraphicFramePr>
        <p:xfrm>
          <a:off x="1593850" y="1803400"/>
          <a:ext cx="9004300" cy="4541520"/>
        </p:xfrm>
        <a:graphic>
          <a:graphicData uri="http://schemas.openxmlformats.org/drawingml/2006/table">
            <a:tbl>
              <a:tblPr>
                <a:tableStyleId>{5C22544A-7EE6-4342-B048-85BDC9FD1C3A}</a:tableStyleId>
              </a:tblPr>
              <a:tblGrid>
                <a:gridCol w="828675">
                  <a:extLst>
                    <a:ext uri="{9D8B030D-6E8A-4147-A177-3AD203B41FA5}">
                      <a16:colId xmlns:a16="http://schemas.microsoft.com/office/drawing/2014/main" val="1572444977"/>
                    </a:ext>
                  </a:extLst>
                </a:gridCol>
                <a:gridCol w="4467225">
                  <a:extLst>
                    <a:ext uri="{9D8B030D-6E8A-4147-A177-3AD203B41FA5}">
                      <a16:colId xmlns:a16="http://schemas.microsoft.com/office/drawing/2014/main" val="798769968"/>
                    </a:ext>
                  </a:extLst>
                </a:gridCol>
                <a:gridCol w="3708400">
                  <a:extLst>
                    <a:ext uri="{9D8B030D-6E8A-4147-A177-3AD203B41FA5}">
                      <a16:colId xmlns:a16="http://schemas.microsoft.com/office/drawing/2014/main" val="2793828565"/>
                    </a:ext>
                  </a:extLst>
                </a:gridCol>
              </a:tblGrid>
              <a:tr h="203200">
                <a:tc gridSpan="2">
                  <a:txBody>
                    <a:bodyPr/>
                    <a:lstStyle/>
                    <a:p>
                      <a:pPr algn="l" fontAlgn="b"/>
                      <a:r>
                        <a:rPr lang="en-US" sz="1600" u="none" strike="noStrike">
                          <a:effectLst/>
                        </a:rPr>
                        <a:t>Fragment of a labeled conversation (from the Switchboard corpus).</a:t>
                      </a:r>
                      <a:endParaRPr lang="en-US" sz="16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l" fontAlgn="b"/>
                      <a:r>
                        <a:rPr lang="en-US" sz="1600" u="none" strike="noStrike">
                          <a:effectLst/>
                        </a:rPr>
                        <a:t> </a:t>
                      </a:r>
                      <a:endParaRPr lang="en-US" sz="1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77907905"/>
                  </a:ext>
                </a:extLst>
              </a:tr>
              <a:tr h="203200">
                <a:tc>
                  <a:txBody>
                    <a:bodyPr/>
                    <a:lstStyle/>
                    <a:p>
                      <a:pPr algn="l" fontAlgn="b"/>
                      <a:r>
                        <a:rPr lang="en-US" sz="1600" u="none" strike="noStrike">
                          <a:effectLst/>
                        </a:rPr>
                        <a:t>Speaker</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Dialogue Act</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Utterance</a:t>
                      </a:r>
                      <a:endParaRPr lang="en-US" sz="1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4733408"/>
                  </a:ext>
                </a:extLst>
              </a:tr>
              <a:tr h="203200">
                <a:tc>
                  <a:txBody>
                    <a:bodyPr/>
                    <a:lstStyle/>
                    <a:p>
                      <a:pPr algn="l" fontAlgn="b"/>
                      <a:r>
                        <a:rPr lang="en-US" sz="1600" u="none" strike="noStrike">
                          <a:effectLst/>
                        </a:rPr>
                        <a:t>A</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YESNOQUESTION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So do you go to college right now?</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1518616"/>
                  </a:ext>
                </a:extLst>
              </a:tr>
              <a:tr h="203200">
                <a:tc>
                  <a:txBody>
                    <a:bodyPr/>
                    <a:lstStyle/>
                    <a:p>
                      <a:pPr algn="l" fontAlgn="b"/>
                      <a:r>
                        <a:rPr lang="en-US" sz="1600" u="none" strike="noStrike">
                          <a:effectLst/>
                        </a:rPr>
                        <a:t>A</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ABANDONED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Are yo,</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3386648"/>
                  </a:ext>
                </a:extLst>
              </a:tr>
              <a:tr h="203200">
                <a:tc>
                  <a:txBody>
                    <a:bodyPr/>
                    <a:lstStyle/>
                    <a:p>
                      <a:pPr algn="l" fontAlgn="b"/>
                      <a:r>
                        <a:rPr lang="en-US" sz="1600" u="none" strike="noStrike">
                          <a:effectLst/>
                        </a:rPr>
                        <a:t>B</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YESANSWER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Yeah,</a:t>
                      </a:r>
                      <a:endParaRPr lang="en-US" sz="16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4038758"/>
                  </a:ext>
                </a:extLst>
              </a:tr>
              <a:tr h="203200">
                <a:tc>
                  <a:txBody>
                    <a:bodyPr/>
                    <a:lstStyle/>
                    <a:p>
                      <a:pPr algn="l" fontAlgn="b"/>
                      <a:r>
                        <a:rPr lang="en-US" sz="1600" u="none" strike="noStrike">
                          <a:effectLst/>
                        </a:rPr>
                        <a:t>B</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STATEMENT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it’s my last year [laughter].</a:t>
                      </a:r>
                      <a:endParaRPr lang="en-US" sz="16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8175339"/>
                  </a:ext>
                </a:extLst>
              </a:tr>
              <a:tr h="203200">
                <a:tc>
                  <a:txBody>
                    <a:bodyPr/>
                    <a:lstStyle/>
                    <a:p>
                      <a:pPr algn="l" fontAlgn="b"/>
                      <a:r>
                        <a:rPr lang="en-US" sz="1600" u="none" strike="noStrike">
                          <a:effectLst/>
                        </a:rPr>
                        <a:t>A</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DECLARATIVEQUESTION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You’re a, so you’re a senior now.</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0009787"/>
                  </a:ext>
                </a:extLst>
              </a:tr>
              <a:tr h="203200">
                <a:tc>
                  <a:txBody>
                    <a:bodyPr/>
                    <a:lstStyle/>
                    <a:p>
                      <a:pPr algn="l" fontAlgn="b"/>
                      <a:r>
                        <a:rPr lang="en-US" sz="1600" u="none" strike="noStrike">
                          <a:effectLst/>
                        </a:rPr>
                        <a:t>B</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YESANSWER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Yeah,</a:t>
                      </a:r>
                      <a:endParaRPr lang="en-US" sz="16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2545638"/>
                  </a:ext>
                </a:extLst>
              </a:tr>
              <a:tr h="203200">
                <a:tc>
                  <a:txBody>
                    <a:bodyPr/>
                    <a:lstStyle/>
                    <a:p>
                      <a:pPr algn="l" fontAlgn="b"/>
                      <a:r>
                        <a:rPr lang="en-US" sz="1600" u="none" strike="noStrike">
                          <a:effectLst/>
                        </a:rPr>
                        <a:t>B</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STATEMENT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I’m working on my projects trying to graduate [laughter].</a:t>
                      </a:r>
                      <a:endParaRPr lang="en-US" sz="16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15467532"/>
                  </a:ext>
                </a:extLst>
              </a:tr>
              <a:tr h="203200">
                <a:tc>
                  <a:txBody>
                    <a:bodyPr/>
                    <a:lstStyle/>
                    <a:p>
                      <a:pPr algn="l" fontAlgn="b"/>
                      <a:r>
                        <a:rPr lang="en-US" sz="1600" u="none" strike="noStrike">
                          <a:effectLst/>
                        </a:rPr>
                        <a:t>A</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APPRECIATION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Oh, good for you.</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65419288"/>
                  </a:ext>
                </a:extLst>
              </a:tr>
              <a:tr h="203200">
                <a:tc>
                  <a:txBody>
                    <a:bodyPr/>
                    <a:lstStyle/>
                    <a:p>
                      <a:pPr algn="l" fontAlgn="b"/>
                      <a:r>
                        <a:rPr lang="en-US" sz="1600" u="none" strike="noStrike">
                          <a:effectLst/>
                        </a:rPr>
                        <a:t>B</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 BACKCHANNEL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Yeah.</a:t>
                      </a:r>
                      <a:endParaRPr lang="en-US" sz="16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0826523"/>
                  </a:ext>
                </a:extLst>
              </a:tr>
              <a:tr h="203200">
                <a:tc>
                  <a:txBody>
                    <a:bodyPr/>
                    <a:lstStyle/>
                    <a:p>
                      <a:pPr algn="l" fontAlgn="b"/>
                      <a:r>
                        <a:rPr lang="en-US" sz="1600" u="none" strike="noStrike">
                          <a:effectLst/>
                        </a:rPr>
                        <a:t>A</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APPRECIATION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That’s great,</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8173283"/>
                  </a:ext>
                </a:extLst>
              </a:tr>
              <a:tr h="203200">
                <a:tc>
                  <a:txBody>
                    <a:bodyPr/>
                    <a:lstStyle/>
                    <a:p>
                      <a:pPr algn="l" fontAlgn="b"/>
                      <a:r>
                        <a:rPr lang="en-US" sz="1600" u="none" strike="noStrike">
                          <a:effectLst/>
                        </a:rPr>
                        <a:t>A</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YESNOQUESTION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um, is, is N C University is that, uh, State,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26354633"/>
                  </a:ext>
                </a:extLst>
              </a:tr>
              <a:tr h="203200">
                <a:tc>
                  <a:txBody>
                    <a:bodyPr/>
                    <a:lstStyle/>
                    <a:p>
                      <a:pPr algn="l" fontAlgn="b"/>
                      <a:r>
                        <a:rPr lang="en-US" sz="1600" u="none" strike="noStrike">
                          <a:effectLst/>
                        </a:rPr>
                        <a:t>B</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STATEMENT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    N C State.</a:t>
                      </a:r>
                      <a:endParaRPr lang="en-US" sz="16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4967920"/>
                  </a:ext>
                </a:extLst>
              </a:tr>
              <a:tr h="203200">
                <a:tc>
                  <a:txBody>
                    <a:bodyPr/>
                    <a:lstStyle/>
                    <a:p>
                      <a:pPr algn="l" fontAlgn="b"/>
                      <a:r>
                        <a:rPr lang="en-US" sz="1600" u="none" strike="noStrike">
                          <a:effectLst/>
                        </a:rPr>
                        <a:t>A</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SIGNALNONUNDERSTANDING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What did you say?</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317457"/>
                  </a:ext>
                </a:extLst>
              </a:tr>
              <a:tr h="203200">
                <a:tc>
                  <a:txBody>
                    <a:bodyPr/>
                    <a:lstStyle/>
                    <a:p>
                      <a:pPr algn="l" fontAlgn="b"/>
                      <a:r>
                        <a:rPr lang="en-US" sz="1600" u="none" strike="noStrike">
                          <a:effectLst/>
                        </a:rPr>
                        <a:t>B</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STATEMENT </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    N C State.</a:t>
                      </a:r>
                      <a:endParaRPr lang="en-US" sz="1600" b="0" i="1"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467980"/>
                  </a:ext>
                </a:extLst>
              </a:tr>
            </a:tbl>
          </a:graphicData>
        </a:graphic>
      </p:graphicFrame>
    </p:spTree>
    <p:extLst>
      <p:ext uri="{BB962C8B-B14F-4D97-AF65-F5344CB8AC3E}">
        <p14:creationId xmlns:p14="http://schemas.microsoft.com/office/powerpoint/2010/main" val="4026086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4101-EC44-CB49-BA6B-85DC5C1468C1}"/>
              </a:ext>
            </a:extLst>
          </p:cNvPr>
          <p:cNvSpPr>
            <a:spLocks noGrp="1"/>
          </p:cNvSpPr>
          <p:nvPr>
            <p:ph type="title"/>
          </p:nvPr>
        </p:nvSpPr>
        <p:spPr>
          <a:xfrm>
            <a:off x="889000" y="212268"/>
            <a:ext cx="10515600" cy="820208"/>
          </a:xfrm>
        </p:spPr>
        <p:txBody>
          <a:bodyPr>
            <a:normAutofit/>
          </a:bodyPr>
          <a:lstStyle/>
          <a:p>
            <a:r>
              <a:rPr lang="en-US" sz="2800" b="1" dirty="0"/>
              <a:t>Inquiry 1 - Speech Act Identification</a:t>
            </a:r>
            <a:endParaRPr lang="en-US" sz="2800" b="1" dirty="0">
              <a:solidFill>
                <a:srgbClr val="C00000"/>
              </a:solidFill>
            </a:endParaRPr>
          </a:p>
        </p:txBody>
      </p:sp>
      <p:pic>
        <p:nvPicPr>
          <p:cNvPr id="5" name="Content Placeholder 4">
            <a:extLst>
              <a:ext uri="{FF2B5EF4-FFF2-40B4-BE49-F238E27FC236}">
                <a16:creationId xmlns:a16="http://schemas.microsoft.com/office/drawing/2014/main" id="{A4BB8890-2F56-F54F-8238-CBD2D38B5189}"/>
              </a:ext>
            </a:extLst>
          </p:cNvPr>
          <p:cNvPicPr>
            <a:picLocks noGrp="1" noChangeAspect="1"/>
          </p:cNvPicPr>
          <p:nvPr>
            <p:ph idx="1"/>
          </p:nvPr>
        </p:nvPicPr>
        <p:blipFill>
          <a:blip r:embed="rId3"/>
          <a:stretch>
            <a:fillRect/>
          </a:stretch>
        </p:blipFill>
        <p:spPr>
          <a:xfrm>
            <a:off x="1656120" y="1032476"/>
            <a:ext cx="7980661" cy="5207987"/>
          </a:xfrm>
        </p:spPr>
      </p:pic>
      <p:sp>
        <p:nvSpPr>
          <p:cNvPr id="3" name="TextBox 2">
            <a:extLst>
              <a:ext uri="{FF2B5EF4-FFF2-40B4-BE49-F238E27FC236}">
                <a16:creationId xmlns:a16="http://schemas.microsoft.com/office/drawing/2014/main" id="{B824A6DB-38EC-2F4C-A592-40CDB511C423}"/>
              </a:ext>
            </a:extLst>
          </p:cNvPr>
          <p:cNvSpPr txBox="1"/>
          <p:nvPr/>
        </p:nvSpPr>
        <p:spPr>
          <a:xfrm>
            <a:off x="4791986" y="6240463"/>
            <a:ext cx="1053686" cy="369332"/>
          </a:xfrm>
          <a:prstGeom prst="rect">
            <a:avLst/>
          </a:prstGeom>
          <a:noFill/>
        </p:spPr>
        <p:txBody>
          <a:bodyPr wrap="none" rtlCol="0">
            <a:spAutoFit/>
          </a:bodyPr>
          <a:lstStyle/>
          <a:p>
            <a:r>
              <a:rPr lang="en-US" b="1" dirty="0"/>
              <a:t>Figure 10</a:t>
            </a:r>
          </a:p>
        </p:txBody>
      </p:sp>
    </p:spTree>
    <p:extLst>
      <p:ext uri="{BB962C8B-B14F-4D97-AF65-F5344CB8AC3E}">
        <p14:creationId xmlns:p14="http://schemas.microsoft.com/office/powerpoint/2010/main" val="2749726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4101-EC44-CB49-BA6B-85DC5C1468C1}"/>
              </a:ext>
            </a:extLst>
          </p:cNvPr>
          <p:cNvSpPr>
            <a:spLocks noGrp="1"/>
          </p:cNvSpPr>
          <p:nvPr>
            <p:ph type="title"/>
          </p:nvPr>
        </p:nvSpPr>
        <p:spPr>
          <a:xfrm>
            <a:off x="889000" y="212268"/>
            <a:ext cx="10515600" cy="820208"/>
          </a:xfrm>
        </p:spPr>
        <p:txBody>
          <a:bodyPr>
            <a:normAutofit/>
          </a:bodyPr>
          <a:lstStyle/>
          <a:p>
            <a:r>
              <a:rPr lang="en-US" sz="2800" b="1" dirty="0"/>
              <a:t>Inquiry 1 - Speech Act Identification</a:t>
            </a:r>
            <a:endParaRPr lang="en-US" sz="2800" b="1" dirty="0">
              <a:solidFill>
                <a:srgbClr val="C00000"/>
              </a:solidFill>
            </a:endParaRPr>
          </a:p>
        </p:txBody>
      </p:sp>
      <p:pic>
        <p:nvPicPr>
          <p:cNvPr id="5" name="Content Placeholder 4">
            <a:extLst>
              <a:ext uri="{FF2B5EF4-FFF2-40B4-BE49-F238E27FC236}">
                <a16:creationId xmlns:a16="http://schemas.microsoft.com/office/drawing/2014/main" id="{A4BB8890-2F56-F54F-8238-CBD2D38B5189}"/>
              </a:ext>
            </a:extLst>
          </p:cNvPr>
          <p:cNvPicPr>
            <a:picLocks noGrp="1" noChangeAspect="1"/>
          </p:cNvPicPr>
          <p:nvPr>
            <p:ph idx="1"/>
          </p:nvPr>
        </p:nvPicPr>
        <p:blipFill>
          <a:blip r:embed="rId3"/>
          <a:stretch>
            <a:fillRect/>
          </a:stretch>
        </p:blipFill>
        <p:spPr>
          <a:xfrm>
            <a:off x="1656120" y="1032476"/>
            <a:ext cx="7980661" cy="5207987"/>
          </a:xfrm>
        </p:spPr>
      </p:pic>
      <p:sp>
        <p:nvSpPr>
          <p:cNvPr id="6" name="TextBox 5">
            <a:extLst>
              <a:ext uri="{FF2B5EF4-FFF2-40B4-BE49-F238E27FC236}">
                <a16:creationId xmlns:a16="http://schemas.microsoft.com/office/drawing/2014/main" id="{03A12D7D-3B32-224D-9993-BB38508E25D8}"/>
              </a:ext>
            </a:extLst>
          </p:cNvPr>
          <p:cNvSpPr txBox="1"/>
          <p:nvPr/>
        </p:nvSpPr>
        <p:spPr>
          <a:xfrm>
            <a:off x="8981538" y="6240463"/>
            <a:ext cx="1310487" cy="369332"/>
          </a:xfrm>
          <a:prstGeom prst="rect">
            <a:avLst/>
          </a:prstGeom>
          <a:noFill/>
        </p:spPr>
        <p:txBody>
          <a:bodyPr wrap="none" rtlCol="0">
            <a:spAutoFit/>
          </a:bodyPr>
          <a:lstStyle/>
          <a:p>
            <a:r>
              <a:rPr lang="en-US" dirty="0">
                <a:hlinkClick r:id="rId4"/>
              </a:rPr>
              <a:t>Link to Page</a:t>
            </a:r>
            <a:endParaRPr lang="en-US" dirty="0"/>
          </a:p>
        </p:txBody>
      </p:sp>
      <p:sp>
        <p:nvSpPr>
          <p:cNvPr id="3" name="TextBox 2">
            <a:extLst>
              <a:ext uri="{FF2B5EF4-FFF2-40B4-BE49-F238E27FC236}">
                <a16:creationId xmlns:a16="http://schemas.microsoft.com/office/drawing/2014/main" id="{B824A6DB-38EC-2F4C-A592-40CDB511C423}"/>
              </a:ext>
            </a:extLst>
          </p:cNvPr>
          <p:cNvSpPr txBox="1"/>
          <p:nvPr/>
        </p:nvSpPr>
        <p:spPr>
          <a:xfrm>
            <a:off x="4791986" y="6240463"/>
            <a:ext cx="1053686" cy="369332"/>
          </a:xfrm>
          <a:prstGeom prst="rect">
            <a:avLst/>
          </a:prstGeom>
          <a:noFill/>
        </p:spPr>
        <p:txBody>
          <a:bodyPr wrap="none" rtlCol="0">
            <a:spAutoFit/>
          </a:bodyPr>
          <a:lstStyle/>
          <a:p>
            <a:r>
              <a:rPr lang="en-US" b="1" dirty="0"/>
              <a:t>Figure 10</a:t>
            </a:r>
          </a:p>
        </p:txBody>
      </p:sp>
    </p:spTree>
    <p:extLst>
      <p:ext uri="{BB962C8B-B14F-4D97-AF65-F5344CB8AC3E}">
        <p14:creationId xmlns:p14="http://schemas.microsoft.com/office/powerpoint/2010/main" val="3250904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010B-C9B5-AD49-9AD0-A44574521226}"/>
              </a:ext>
            </a:extLst>
          </p:cNvPr>
          <p:cNvSpPr>
            <a:spLocks noGrp="1"/>
          </p:cNvSpPr>
          <p:nvPr>
            <p:ph type="title"/>
          </p:nvPr>
        </p:nvSpPr>
        <p:spPr/>
        <p:txBody>
          <a:bodyPr/>
          <a:lstStyle/>
          <a:p>
            <a:r>
              <a:rPr lang="en-US" dirty="0"/>
              <a:t>Inquiry 5 -Tone Analysis</a:t>
            </a:r>
          </a:p>
        </p:txBody>
      </p:sp>
      <p:pic>
        <p:nvPicPr>
          <p:cNvPr id="5" name="Content Placeholder 4">
            <a:extLst>
              <a:ext uri="{FF2B5EF4-FFF2-40B4-BE49-F238E27FC236}">
                <a16:creationId xmlns:a16="http://schemas.microsoft.com/office/drawing/2014/main" id="{CC48317B-C19A-C943-B808-02CD1CD35B4A}"/>
              </a:ext>
            </a:extLst>
          </p:cNvPr>
          <p:cNvPicPr>
            <a:picLocks noGrp="1" noChangeAspect="1"/>
          </p:cNvPicPr>
          <p:nvPr>
            <p:ph idx="1"/>
          </p:nvPr>
        </p:nvPicPr>
        <p:blipFill>
          <a:blip r:embed="rId3"/>
          <a:stretch>
            <a:fillRect/>
          </a:stretch>
        </p:blipFill>
        <p:spPr>
          <a:xfrm>
            <a:off x="399829" y="1690688"/>
            <a:ext cx="8096471" cy="5283562"/>
          </a:xfrm>
        </p:spPr>
      </p:pic>
      <p:sp>
        <p:nvSpPr>
          <p:cNvPr id="6" name="TextBox 5">
            <a:extLst>
              <a:ext uri="{FF2B5EF4-FFF2-40B4-BE49-F238E27FC236}">
                <a16:creationId xmlns:a16="http://schemas.microsoft.com/office/drawing/2014/main" id="{08B49117-DA88-394F-9B53-7B113B8CDDB0}"/>
              </a:ext>
            </a:extLst>
          </p:cNvPr>
          <p:cNvSpPr txBox="1"/>
          <p:nvPr/>
        </p:nvSpPr>
        <p:spPr>
          <a:xfrm>
            <a:off x="8496300" y="2755900"/>
            <a:ext cx="3102965" cy="1477328"/>
          </a:xfrm>
          <a:prstGeom prst="rect">
            <a:avLst/>
          </a:prstGeom>
          <a:noFill/>
        </p:spPr>
        <p:txBody>
          <a:bodyPr wrap="none" rtlCol="0">
            <a:spAutoFit/>
          </a:bodyPr>
          <a:lstStyle/>
          <a:p>
            <a:r>
              <a:rPr lang="en-US" dirty="0">
                <a:solidFill>
                  <a:srgbClr val="C00000"/>
                </a:solidFill>
              </a:rPr>
              <a:t>Potentially useful to gauge </a:t>
            </a:r>
          </a:p>
          <a:p>
            <a:r>
              <a:rPr lang="en-US" dirty="0">
                <a:solidFill>
                  <a:srgbClr val="C00000"/>
                </a:solidFill>
              </a:rPr>
              <a:t>level of understanding</a:t>
            </a:r>
          </a:p>
          <a:p>
            <a:endParaRPr lang="en-US" dirty="0">
              <a:solidFill>
                <a:srgbClr val="C00000"/>
              </a:solidFill>
            </a:endParaRPr>
          </a:p>
          <a:p>
            <a:r>
              <a:rPr lang="en-US" dirty="0">
                <a:solidFill>
                  <a:srgbClr val="C00000"/>
                </a:solidFill>
              </a:rPr>
              <a:t>Potentially correlated with tags</a:t>
            </a:r>
          </a:p>
          <a:p>
            <a:endParaRPr lang="en-US" dirty="0"/>
          </a:p>
        </p:txBody>
      </p:sp>
      <p:sp>
        <p:nvSpPr>
          <p:cNvPr id="3" name="TextBox 2">
            <a:extLst>
              <a:ext uri="{FF2B5EF4-FFF2-40B4-BE49-F238E27FC236}">
                <a16:creationId xmlns:a16="http://schemas.microsoft.com/office/drawing/2014/main" id="{C8B6C664-2032-C94B-B1DB-F67B75746CA0}"/>
              </a:ext>
            </a:extLst>
          </p:cNvPr>
          <p:cNvSpPr txBox="1"/>
          <p:nvPr/>
        </p:nvSpPr>
        <p:spPr>
          <a:xfrm>
            <a:off x="9156526" y="2116899"/>
            <a:ext cx="1310487" cy="369332"/>
          </a:xfrm>
          <a:prstGeom prst="rect">
            <a:avLst/>
          </a:prstGeom>
          <a:noFill/>
        </p:spPr>
        <p:txBody>
          <a:bodyPr wrap="none" rtlCol="0">
            <a:spAutoFit/>
          </a:bodyPr>
          <a:lstStyle/>
          <a:p>
            <a:r>
              <a:rPr lang="en-US" dirty="0">
                <a:hlinkClick r:id="rId4"/>
              </a:rPr>
              <a:t>Link to Page</a:t>
            </a:r>
            <a:endParaRPr lang="en-US" dirty="0"/>
          </a:p>
        </p:txBody>
      </p:sp>
    </p:spTree>
    <p:extLst>
      <p:ext uri="{BB962C8B-B14F-4D97-AF65-F5344CB8AC3E}">
        <p14:creationId xmlns:p14="http://schemas.microsoft.com/office/powerpoint/2010/main" val="940594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335FAE-4CE5-AA4D-A128-8347CB12D5A4}"/>
              </a:ext>
            </a:extLst>
          </p:cNvPr>
          <p:cNvSpPr>
            <a:spLocks noGrp="1"/>
          </p:cNvSpPr>
          <p:nvPr>
            <p:ph type="title"/>
          </p:nvPr>
        </p:nvSpPr>
        <p:spPr/>
        <p:txBody>
          <a:bodyPr>
            <a:normAutofit/>
          </a:bodyPr>
          <a:lstStyle/>
          <a:p>
            <a:r>
              <a:rPr lang="en-US" sz="2800" b="1" dirty="0"/>
              <a:t>Figure 1: Tag Definitions (Excerpt from High Leverage Practices)</a:t>
            </a:r>
          </a:p>
        </p:txBody>
      </p:sp>
      <p:graphicFrame>
        <p:nvGraphicFramePr>
          <p:cNvPr id="6" name="Table 5">
            <a:extLst>
              <a:ext uri="{FF2B5EF4-FFF2-40B4-BE49-F238E27FC236}">
                <a16:creationId xmlns:a16="http://schemas.microsoft.com/office/drawing/2014/main" id="{BFD6C26B-E4A3-964D-B287-73182B34D3D7}"/>
              </a:ext>
            </a:extLst>
          </p:cNvPr>
          <p:cNvGraphicFramePr>
            <a:graphicFrameLocks noGrp="1"/>
          </p:cNvGraphicFramePr>
          <p:nvPr>
            <p:extLst>
              <p:ext uri="{D42A27DB-BD31-4B8C-83A1-F6EECF244321}">
                <p14:modId xmlns:p14="http://schemas.microsoft.com/office/powerpoint/2010/main" val="2817403251"/>
              </p:ext>
            </p:extLst>
          </p:nvPr>
        </p:nvGraphicFramePr>
        <p:xfrm>
          <a:off x="268941" y="1920722"/>
          <a:ext cx="11618259" cy="3698380"/>
        </p:xfrm>
        <a:graphic>
          <a:graphicData uri="http://schemas.openxmlformats.org/drawingml/2006/table">
            <a:tbl>
              <a:tblPr/>
              <a:tblGrid>
                <a:gridCol w="783152">
                  <a:extLst>
                    <a:ext uri="{9D8B030D-6E8A-4147-A177-3AD203B41FA5}">
                      <a16:colId xmlns:a16="http://schemas.microsoft.com/office/drawing/2014/main" val="2401296306"/>
                    </a:ext>
                  </a:extLst>
                </a:gridCol>
                <a:gridCol w="2151418">
                  <a:extLst>
                    <a:ext uri="{9D8B030D-6E8A-4147-A177-3AD203B41FA5}">
                      <a16:colId xmlns:a16="http://schemas.microsoft.com/office/drawing/2014/main" val="59775612"/>
                    </a:ext>
                  </a:extLst>
                </a:gridCol>
                <a:gridCol w="3720723">
                  <a:extLst>
                    <a:ext uri="{9D8B030D-6E8A-4147-A177-3AD203B41FA5}">
                      <a16:colId xmlns:a16="http://schemas.microsoft.com/office/drawing/2014/main" val="2881593880"/>
                    </a:ext>
                  </a:extLst>
                </a:gridCol>
                <a:gridCol w="1539299">
                  <a:extLst>
                    <a:ext uri="{9D8B030D-6E8A-4147-A177-3AD203B41FA5}">
                      <a16:colId xmlns:a16="http://schemas.microsoft.com/office/drawing/2014/main" val="396517495"/>
                    </a:ext>
                  </a:extLst>
                </a:gridCol>
                <a:gridCol w="1704332">
                  <a:extLst>
                    <a:ext uri="{9D8B030D-6E8A-4147-A177-3AD203B41FA5}">
                      <a16:colId xmlns:a16="http://schemas.microsoft.com/office/drawing/2014/main" val="1163496994"/>
                    </a:ext>
                  </a:extLst>
                </a:gridCol>
                <a:gridCol w="1719335">
                  <a:extLst>
                    <a:ext uri="{9D8B030D-6E8A-4147-A177-3AD203B41FA5}">
                      <a16:colId xmlns:a16="http://schemas.microsoft.com/office/drawing/2014/main" val="1791929372"/>
                    </a:ext>
                  </a:extLst>
                </a:gridCol>
              </a:tblGrid>
              <a:tr h="73400">
                <a:tc>
                  <a:txBody>
                    <a:bodyPr/>
                    <a:lstStyle/>
                    <a:p>
                      <a:pPr algn="l" fontAlgn="b"/>
                      <a:r>
                        <a:rPr lang="en-US" sz="1200" b="1" i="0" u="none" strike="noStrike">
                          <a:solidFill>
                            <a:srgbClr val="000000"/>
                          </a:solidFill>
                          <a:effectLst/>
                          <a:latin typeface="Calibri" panose="020F0502020204030204" pitchFamily="34" charset="0"/>
                        </a:rPr>
                        <a:t>FULL_CODE</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NAME</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DESCRIPTION</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FRAMEWORK_AREA</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FRAMEWORK_CATEGORY</a:t>
                      </a:r>
                    </a:p>
                  </a:txBody>
                  <a:tcPr marL="8156" marR="8156" marT="8156" marB="0" anchor="b">
                    <a:lnL>
                      <a:noFill/>
                    </a:lnL>
                    <a:lnR>
                      <a:noFill/>
                    </a:lnR>
                    <a:lnT>
                      <a:noFill/>
                    </a:lnT>
                    <a:lnB>
                      <a:noFill/>
                    </a:lnB>
                    <a:solidFill>
                      <a:srgbClr val="D9E1F2"/>
                    </a:solidFill>
                  </a:tcPr>
                </a:tc>
                <a:tc>
                  <a:txBody>
                    <a:bodyPr/>
                    <a:lstStyle/>
                    <a:p>
                      <a:pPr algn="l" fontAlgn="b"/>
                      <a:r>
                        <a:rPr lang="en-US" sz="1200" b="1" i="0" u="none" strike="noStrike">
                          <a:solidFill>
                            <a:srgbClr val="000000"/>
                          </a:solidFill>
                          <a:effectLst/>
                          <a:latin typeface="Calibri" panose="020F0502020204030204" pitchFamily="34" charset="0"/>
                        </a:rPr>
                        <a:t>CORE_PROPOSITIONS</a:t>
                      </a:r>
                    </a:p>
                  </a:txBody>
                  <a:tcPr marL="8156" marR="8156" marT="8156" marB="0" anchor="b">
                    <a:lnL>
                      <a:noFill/>
                    </a:lnL>
                    <a:lnR>
                      <a:noFill/>
                    </a:lnR>
                    <a:lnT>
                      <a:noFill/>
                    </a:lnT>
                    <a:lnB>
                      <a:noFill/>
                    </a:lnB>
                    <a:solidFill>
                      <a:srgbClr val="D9E1F2"/>
                    </a:solidFill>
                  </a:tcPr>
                </a:tc>
                <a:extLst>
                  <a:ext uri="{0D108BD9-81ED-4DB2-BD59-A6C34878D82A}">
                    <a16:rowId xmlns:a16="http://schemas.microsoft.com/office/drawing/2014/main" val="3805317333"/>
                  </a:ext>
                </a:extLst>
              </a:tr>
              <a:tr h="284199">
                <a:tc>
                  <a:txBody>
                    <a:bodyPr/>
                    <a:lstStyle/>
                    <a:p>
                      <a:pPr algn="l" fontAlgn="b"/>
                      <a:r>
                        <a:rPr lang="en-US" sz="1200" b="0" i="0" u="none" strike="noStrike" dirty="0">
                          <a:solidFill>
                            <a:srgbClr val="000000"/>
                          </a:solidFill>
                          <a:effectLst/>
                          <a:latin typeface="Calibri" panose="020F0502020204030204" pitchFamily="34" charset="0"/>
                        </a:rPr>
                        <a:t>TW01</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Whole class format</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The entire class is talking, listening, or working together. Students are not divided into groups or working independently.</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General Teacher Practice</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224803136"/>
                  </a:ext>
                </a:extLst>
              </a:tr>
              <a:tr h="284199">
                <a:tc>
                  <a:txBody>
                    <a:bodyPr/>
                    <a:lstStyle/>
                    <a:p>
                      <a:pPr algn="l" fontAlgn="b"/>
                      <a:r>
                        <a:rPr lang="en-US" sz="1200" b="0" i="0" u="none" strike="noStrike">
                          <a:solidFill>
                            <a:srgbClr val="000000"/>
                          </a:solidFill>
                          <a:effectLst/>
                          <a:latin typeface="Calibri" panose="020F0502020204030204" pitchFamily="34" charset="0"/>
                        </a:rPr>
                        <a:t>TW02</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Small group or partner work</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Students are divided into groups or pairs and are working with each other</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General Teacher Practice</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3059228157"/>
                  </a:ext>
                </a:extLst>
              </a:tr>
              <a:tr h="284199">
                <a:tc>
                  <a:txBody>
                    <a:bodyPr/>
                    <a:lstStyle/>
                    <a:p>
                      <a:pPr algn="l" fontAlgn="b"/>
                      <a:r>
                        <a:rPr lang="en-US" sz="1200" b="0" i="0" u="none" strike="noStrike">
                          <a:solidFill>
                            <a:srgbClr val="000000"/>
                          </a:solidFill>
                          <a:effectLst/>
                          <a:latin typeface="Calibri" panose="020F0502020204030204" pitchFamily="34" charset="0"/>
                        </a:rPr>
                        <a:t>TW03</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Individual Work</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Students are working individually on the same or different tasks.</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General Teacher Practice</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2345137726"/>
                  </a:ext>
                </a:extLst>
              </a:tr>
              <a:tr h="494998">
                <a:tc>
                  <a:txBody>
                    <a:bodyPr/>
                    <a:lstStyle/>
                    <a:p>
                      <a:pPr algn="l" fontAlgn="b"/>
                      <a:r>
                        <a:rPr lang="en-US" sz="1200" b="0" i="0" u="none" strike="noStrike">
                          <a:solidFill>
                            <a:srgbClr val="000000"/>
                          </a:solidFill>
                          <a:effectLst/>
                          <a:latin typeface="Calibri" panose="020F0502020204030204" pitchFamily="34" charset="0"/>
                        </a:rPr>
                        <a:t>TW04</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Launching a task or activity</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The teacher is beginning an instructional activity or assignment. The teacher might pose a question, explain an assignment, or initiate student work with a text, experiment, or problem. The teacher might set the purpose of the activity or might otherwise motivate and set the context for the work, provide guidelines about how to go about working on it, and get students underway.</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Teaching a lesson or segment of instruction</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763090463"/>
                  </a:ext>
                </a:extLst>
              </a:tr>
            </a:tbl>
          </a:graphicData>
        </a:graphic>
      </p:graphicFrame>
    </p:spTree>
    <p:extLst>
      <p:ext uri="{BB962C8B-B14F-4D97-AF65-F5344CB8AC3E}">
        <p14:creationId xmlns:p14="http://schemas.microsoft.com/office/powerpoint/2010/main" val="3658761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79577B-A6D6-AB43-A479-192A832D971F}"/>
              </a:ext>
            </a:extLst>
          </p:cNvPr>
          <p:cNvSpPr/>
          <p:nvPr/>
        </p:nvSpPr>
        <p:spPr>
          <a:xfrm>
            <a:off x="4202722" y="2074985"/>
            <a:ext cx="3086340" cy="372358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6C0C4-56B1-B144-8DBE-9C7FAA035104}"/>
              </a:ext>
            </a:extLst>
          </p:cNvPr>
          <p:cNvSpPr>
            <a:spLocks noGrp="1"/>
          </p:cNvSpPr>
          <p:nvPr>
            <p:ph type="title"/>
          </p:nvPr>
        </p:nvSpPr>
        <p:spPr>
          <a:xfrm>
            <a:off x="838200" y="380115"/>
            <a:ext cx="10515600" cy="1325563"/>
          </a:xfrm>
        </p:spPr>
        <p:txBody>
          <a:bodyPr>
            <a:normAutofit/>
          </a:bodyPr>
          <a:lstStyle/>
          <a:p>
            <a:r>
              <a:rPr lang="en-US" sz="2800" b="1" dirty="0"/>
              <a:t>Project Goal – What’s inside</a:t>
            </a:r>
          </a:p>
        </p:txBody>
      </p:sp>
      <p:sp>
        <p:nvSpPr>
          <p:cNvPr id="3" name="Rectangle 2">
            <a:extLst>
              <a:ext uri="{FF2B5EF4-FFF2-40B4-BE49-F238E27FC236}">
                <a16:creationId xmlns:a16="http://schemas.microsoft.com/office/drawing/2014/main" id="{3D5076A7-C1FD-3944-B1DD-8834A4CD6830}"/>
              </a:ext>
            </a:extLst>
          </p:cNvPr>
          <p:cNvSpPr/>
          <p:nvPr/>
        </p:nvSpPr>
        <p:spPr>
          <a:xfrm>
            <a:off x="1353130" y="3479576"/>
            <a:ext cx="212738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Classroom</a:t>
            </a:r>
          </a:p>
          <a:p>
            <a:pPr algn="ctr"/>
            <a:r>
              <a:rPr lang="en-US" dirty="0"/>
              <a:t>Transcript </a:t>
            </a:r>
          </a:p>
        </p:txBody>
      </p:sp>
      <p:sp>
        <p:nvSpPr>
          <p:cNvPr id="4" name="Rectangle 3">
            <a:extLst>
              <a:ext uri="{FF2B5EF4-FFF2-40B4-BE49-F238E27FC236}">
                <a16:creationId xmlns:a16="http://schemas.microsoft.com/office/drawing/2014/main" id="{6B1B247D-55D8-4945-8A2F-3DB895900851}"/>
              </a:ext>
            </a:extLst>
          </p:cNvPr>
          <p:cNvSpPr/>
          <p:nvPr/>
        </p:nvSpPr>
        <p:spPr>
          <a:xfrm>
            <a:off x="8182652" y="3479576"/>
            <a:ext cx="212738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 Practice</a:t>
            </a:r>
          </a:p>
          <a:p>
            <a:pPr algn="ctr"/>
            <a:r>
              <a:rPr lang="en-US" dirty="0"/>
              <a:t>Adherence</a:t>
            </a:r>
          </a:p>
          <a:p>
            <a:pPr algn="ctr"/>
            <a:r>
              <a:rPr lang="en-US" dirty="0"/>
              <a:t>Assessment</a:t>
            </a:r>
          </a:p>
        </p:txBody>
      </p:sp>
      <p:pic>
        <p:nvPicPr>
          <p:cNvPr id="5" name="Picture 2" descr="http://images.computerhistory.org/revonline/images/102649688-03-01.jpg?w=600">
            <a:extLst>
              <a:ext uri="{FF2B5EF4-FFF2-40B4-BE49-F238E27FC236}">
                <a16:creationId xmlns:a16="http://schemas.microsoft.com/office/drawing/2014/main" id="{7145D6D2-3524-7340-8891-30B1F864B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8273" y="2094828"/>
            <a:ext cx="1163407" cy="11934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F571E2-1B97-4B48-85A5-C02861EBB7AF}"/>
              </a:ext>
            </a:extLst>
          </p:cNvPr>
          <p:cNvSpPr txBox="1"/>
          <p:nvPr/>
        </p:nvSpPr>
        <p:spPr>
          <a:xfrm>
            <a:off x="5381680" y="2288012"/>
            <a:ext cx="1907382" cy="923330"/>
          </a:xfrm>
          <a:prstGeom prst="rect">
            <a:avLst/>
          </a:prstGeom>
          <a:noFill/>
        </p:spPr>
        <p:txBody>
          <a:bodyPr wrap="none" rtlCol="0">
            <a:spAutoFit/>
          </a:bodyPr>
          <a:lstStyle/>
          <a:p>
            <a:r>
              <a:rPr lang="en-US" dirty="0"/>
              <a:t>Annotation</a:t>
            </a:r>
          </a:p>
          <a:p>
            <a:r>
              <a:rPr lang="en-US" dirty="0"/>
              <a:t>Feature Expansion</a:t>
            </a:r>
          </a:p>
          <a:p>
            <a:r>
              <a:rPr lang="en-US" dirty="0"/>
              <a:t>Vectorization</a:t>
            </a:r>
          </a:p>
        </p:txBody>
      </p:sp>
      <p:sp>
        <p:nvSpPr>
          <p:cNvPr id="8" name="TextBox 7">
            <a:extLst>
              <a:ext uri="{FF2B5EF4-FFF2-40B4-BE49-F238E27FC236}">
                <a16:creationId xmlns:a16="http://schemas.microsoft.com/office/drawing/2014/main" id="{47BEFA2A-CA8A-DA49-8D5F-1F5EE1135C4E}"/>
              </a:ext>
            </a:extLst>
          </p:cNvPr>
          <p:cNvSpPr txBox="1"/>
          <p:nvPr/>
        </p:nvSpPr>
        <p:spPr>
          <a:xfrm>
            <a:off x="4712677" y="3404526"/>
            <a:ext cx="2036492" cy="646331"/>
          </a:xfrm>
          <a:prstGeom prst="rect">
            <a:avLst/>
          </a:prstGeom>
          <a:noFill/>
        </p:spPr>
        <p:txBody>
          <a:bodyPr wrap="square" rtlCol="0">
            <a:spAutoFit/>
          </a:bodyPr>
          <a:lstStyle/>
          <a:p>
            <a:r>
              <a:rPr lang="en-US" dirty="0"/>
              <a:t>Discourse Analysis</a:t>
            </a:r>
          </a:p>
          <a:p>
            <a:pPr marL="285750" indent="-285750">
              <a:buFont typeface="Arial" panose="020B0604020202020204" pitchFamily="34" charset="0"/>
              <a:buChar char="•"/>
            </a:pPr>
            <a:r>
              <a:rPr lang="en-US" dirty="0"/>
              <a:t>Speech Acts</a:t>
            </a:r>
          </a:p>
        </p:txBody>
      </p:sp>
      <p:sp>
        <p:nvSpPr>
          <p:cNvPr id="9" name="TextBox 8">
            <a:extLst>
              <a:ext uri="{FF2B5EF4-FFF2-40B4-BE49-F238E27FC236}">
                <a16:creationId xmlns:a16="http://schemas.microsoft.com/office/drawing/2014/main" id="{61000FC7-B7B2-2343-8ECC-EB6E9EE76FA5}"/>
              </a:ext>
            </a:extLst>
          </p:cNvPr>
          <p:cNvSpPr txBox="1"/>
          <p:nvPr/>
        </p:nvSpPr>
        <p:spPr>
          <a:xfrm>
            <a:off x="4692245" y="4461505"/>
            <a:ext cx="2118016" cy="400110"/>
          </a:xfrm>
          <a:prstGeom prst="rect">
            <a:avLst/>
          </a:prstGeom>
          <a:noFill/>
        </p:spPr>
        <p:txBody>
          <a:bodyPr wrap="none" rtlCol="0">
            <a:spAutoFit/>
          </a:bodyPr>
          <a:lstStyle/>
          <a:p>
            <a:r>
              <a:rPr lang="en-US" sz="2000" b="1" dirty="0"/>
              <a:t>Identify Behaviors</a:t>
            </a:r>
          </a:p>
        </p:txBody>
      </p:sp>
      <p:sp>
        <p:nvSpPr>
          <p:cNvPr id="10" name="TextBox 9">
            <a:extLst>
              <a:ext uri="{FF2B5EF4-FFF2-40B4-BE49-F238E27FC236}">
                <a16:creationId xmlns:a16="http://schemas.microsoft.com/office/drawing/2014/main" id="{7FFF6DDF-69E2-7940-9C32-CE905B496CBC}"/>
              </a:ext>
            </a:extLst>
          </p:cNvPr>
          <p:cNvSpPr txBox="1"/>
          <p:nvPr/>
        </p:nvSpPr>
        <p:spPr>
          <a:xfrm>
            <a:off x="4923840" y="5116354"/>
            <a:ext cx="1644104" cy="369332"/>
          </a:xfrm>
          <a:prstGeom prst="rect">
            <a:avLst/>
          </a:prstGeom>
          <a:noFill/>
        </p:spPr>
        <p:txBody>
          <a:bodyPr wrap="none" rtlCol="0">
            <a:spAutoFit/>
          </a:bodyPr>
          <a:lstStyle/>
          <a:p>
            <a:r>
              <a:rPr lang="en-US" dirty="0"/>
              <a:t>Tag Assignment</a:t>
            </a:r>
          </a:p>
        </p:txBody>
      </p:sp>
      <p:cxnSp>
        <p:nvCxnSpPr>
          <p:cNvPr id="13" name="Straight Arrow Connector 12">
            <a:extLst>
              <a:ext uri="{FF2B5EF4-FFF2-40B4-BE49-F238E27FC236}">
                <a16:creationId xmlns:a16="http://schemas.microsoft.com/office/drawing/2014/main" id="{340A05DC-07E1-F741-8736-367DF32A850B}"/>
              </a:ext>
            </a:extLst>
          </p:cNvPr>
          <p:cNvCxnSpPr>
            <a:cxnSpLocks/>
            <a:stCxn id="3" idx="3"/>
            <a:endCxn id="11" idx="1"/>
          </p:cNvCxnSpPr>
          <p:nvPr/>
        </p:nvCxnSpPr>
        <p:spPr>
          <a:xfrm>
            <a:off x="3480510" y="3936776"/>
            <a:ext cx="7222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111F978-6575-4749-982C-399426BC5162}"/>
              </a:ext>
            </a:extLst>
          </p:cNvPr>
          <p:cNvCxnSpPr>
            <a:cxnSpLocks/>
            <a:stCxn id="11" idx="3"/>
            <a:endCxn id="4" idx="1"/>
          </p:cNvCxnSpPr>
          <p:nvPr/>
        </p:nvCxnSpPr>
        <p:spPr>
          <a:xfrm>
            <a:off x="7289062" y="3936776"/>
            <a:ext cx="8935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963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536F2-7C90-0942-AC11-777C60BC6BE2}"/>
              </a:ext>
            </a:extLst>
          </p:cNvPr>
          <p:cNvSpPr>
            <a:spLocks noGrp="1"/>
          </p:cNvSpPr>
          <p:nvPr>
            <p:ph type="title"/>
          </p:nvPr>
        </p:nvSpPr>
        <p:spPr/>
        <p:txBody>
          <a:bodyPr/>
          <a:lstStyle/>
          <a:p>
            <a:r>
              <a:rPr lang="en-US" dirty="0"/>
              <a:t>Discussion</a:t>
            </a:r>
          </a:p>
        </p:txBody>
      </p:sp>
      <p:sp>
        <p:nvSpPr>
          <p:cNvPr id="4" name="Text Placeholder 3">
            <a:extLst>
              <a:ext uri="{FF2B5EF4-FFF2-40B4-BE49-F238E27FC236}">
                <a16:creationId xmlns:a16="http://schemas.microsoft.com/office/drawing/2014/main" id="{D2FA4CED-980A-8848-99AE-399E8C7583B4}"/>
              </a:ext>
            </a:extLst>
          </p:cNvPr>
          <p:cNvSpPr>
            <a:spLocks noGrp="1"/>
          </p:cNvSpPr>
          <p:nvPr>
            <p:ph type="body" idx="1"/>
          </p:nvPr>
        </p:nvSpPr>
        <p:spPr/>
        <p:txBody>
          <a:bodyPr/>
          <a:lstStyle/>
          <a:p>
            <a:r>
              <a:rPr lang="en-US" b="1" dirty="0">
                <a:solidFill>
                  <a:schemeClr val="bg2">
                    <a:lumMod val="25000"/>
                  </a:schemeClr>
                </a:solidFill>
              </a:rPr>
              <a:t>Additional Observations, Ideas, Ways to Engage....</a:t>
            </a:r>
          </a:p>
        </p:txBody>
      </p:sp>
    </p:spTree>
    <p:extLst>
      <p:ext uri="{BB962C8B-B14F-4D97-AF65-F5344CB8AC3E}">
        <p14:creationId xmlns:p14="http://schemas.microsoft.com/office/powerpoint/2010/main" val="3016643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7030A0">
            <a:alpha val="4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D9118-8A12-5A45-98AD-E071F9F899B7}"/>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63C9C5B5-E9CE-BB43-B38C-DA99330922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8418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Metrics</a:t>
            </a:r>
          </a:p>
        </p:txBody>
      </p:sp>
      <p:sp>
        <p:nvSpPr>
          <p:cNvPr id="3" name="Content Placeholder 2"/>
          <p:cNvSpPr>
            <a:spLocks noGrp="1"/>
          </p:cNvSpPr>
          <p:nvPr>
            <p:ph idx="1"/>
          </p:nvPr>
        </p:nvSpPr>
        <p:spPr>
          <a:xfrm>
            <a:off x="685800" y="1405731"/>
            <a:ext cx="10515600" cy="4351338"/>
          </a:xfrm>
          <a:solidFill>
            <a:schemeClr val="bg1"/>
          </a:solidFill>
        </p:spPr>
        <p:txBody>
          <a:bodyPr>
            <a:noAutofit/>
          </a:bodyPr>
          <a:lstStyle/>
          <a:p>
            <a:pPr marL="0" indent="0">
              <a:buNone/>
            </a:pPr>
            <a:r>
              <a:rPr lang="en-US" sz="1400" dirty="0"/>
              <a:t>Cosine Similarity as computed by</a:t>
            </a:r>
          </a:p>
          <a:p>
            <a:pPr marL="457200" lvl="1" indent="0">
              <a:buNone/>
            </a:pPr>
            <a:r>
              <a:rPr lang="en-US" sz="1400" dirty="0"/>
              <a:t>Compute cosine similarity between samples in X and Y.</a:t>
            </a:r>
          </a:p>
          <a:p>
            <a:pPr marL="457200" lvl="1" indent="0">
              <a:buNone/>
            </a:pPr>
            <a:r>
              <a:rPr lang="en-US" sz="1400" dirty="0"/>
              <a:t>Cosine similarity, or the cosine kernel, computes similarity as the normalized dot product of X and Y:</a:t>
            </a:r>
          </a:p>
          <a:p>
            <a:pPr marL="457200" lvl="1" indent="0">
              <a:buNone/>
            </a:pPr>
            <a:r>
              <a:rPr lang="en-US" sz="1400" dirty="0"/>
              <a:t>K(X, Y) =&lt;X, Y&gt;/ (||X||*||Y||)</a:t>
            </a:r>
          </a:p>
          <a:p>
            <a:pPr marL="0" indent="0">
              <a:buNone/>
            </a:pPr>
            <a:r>
              <a:rPr lang="en-US" sz="1400" dirty="0"/>
              <a:t>Jaccard Distance</a:t>
            </a:r>
          </a:p>
          <a:p>
            <a:pPr marL="457200" lvl="1" indent="0">
              <a:buNone/>
            </a:pPr>
            <a:r>
              <a:rPr lang="en-US" sz="1400" dirty="0"/>
              <a:t>|(Intersection(X</a:t>
            </a:r>
            <a:r>
              <a:rPr lang="en-US" sz="1400" baseline="-25000" dirty="0"/>
              <a:t>i</a:t>
            </a:r>
            <a:r>
              <a:rPr lang="en-US" sz="1400" dirty="0"/>
              <a:t>)|/|(Union(X</a:t>
            </a:r>
            <a:r>
              <a:rPr lang="en-US" sz="1400" baseline="-25000" dirty="0"/>
              <a:t>i</a:t>
            </a:r>
            <a:r>
              <a:rPr lang="en-US" sz="1400" dirty="0"/>
              <a:t>)|</a:t>
            </a:r>
          </a:p>
          <a:p>
            <a:pPr marL="0" indent="0">
              <a:buNone/>
            </a:pPr>
            <a:r>
              <a:rPr lang="en-US" sz="1400" dirty="0"/>
              <a:t>Levenshtein Distance</a:t>
            </a:r>
            <a:r>
              <a:rPr lang="en-US" sz="1400" baseline="30000" dirty="0"/>
              <a:t>1</a:t>
            </a:r>
            <a:endParaRPr lang="en-US" sz="1400" dirty="0"/>
          </a:p>
          <a:p>
            <a:pPr marL="457200" lvl="1" indent="0">
              <a:buNone/>
            </a:pPr>
            <a:r>
              <a:rPr lang="en-US" sz="1400" dirty="0"/>
              <a:t>The </a:t>
            </a:r>
            <a:r>
              <a:rPr lang="en-US" sz="1400" b="1" dirty="0"/>
              <a:t>distance </a:t>
            </a:r>
            <a:r>
              <a:rPr lang="en-US" sz="1400" dirty="0"/>
              <a:t>is the number of deletions, insertions, or substitutions required to transform </a:t>
            </a:r>
          </a:p>
          <a:p>
            <a:pPr marL="457200" lvl="1" indent="0">
              <a:buNone/>
            </a:pPr>
            <a:r>
              <a:rPr lang="en-US" sz="1400" dirty="0"/>
              <a:t>a source string into a target string.</a:t>
            </a:r>
          </a:p>
          <a:p>
            <a:pPr marL="0" indent="0">
              <a:buNone/>
            </a:pPr>
            <a:r>
              <a:rPr lang="en-US" sz="1400" dirty="0"/>
              <a:t>Precision</a:t>
            </a:r>
          </a:p>
          <a:p>
            <a:endParaRPr lang="en-US" sz="1400" dirty="0"/>
          </a:p>
          <a:p>
            <a:pPr marL="0" indent="0">
              <a:buNone/>
            </a:pPr>
            <a:r>
              <a:rPr lang="en-US" sz="1400" dirty="0"/>
              <a:t>Recall</a:t>
            </a:r>
          </a:p>
          <a:p>
            <a:endParaRPr lang="en-US" sz="1400" dirty="0"/>
          </a:p>
          <a:p>
            <a:pPr marL="0" indent="0">
              <a:buNone/>
            </a:pPr>
            <a:r>
              <a:rPr lang="en-US" sz="1400" dirty="0"/>
              <a:t>F</a:t>
            </a:r>
          </a:p>
          <a:p>
            <a:pPr marL="0" indent="0">
              <a:buNone/>
            </a:pPr>
            <a:endParaRPr lang="en-US" sz="1400" dirty="0"/>
          </a:p>
          <a:p>
            <a:pPr marL="0" indent="0">
              <a:buNone/>
            </a:pPr>
            <a:r>
              <a:rPr lang="en-US" sz="1400" dirty="0"/>
              <a:t>Gini importance (in decision tree modeling)</a:t>
            </a:r>
          </a:p>
          <a:p>
            <a:pPr marL="457200" lvl="1" indent="0">
              <a:buNone/>
            </a:pPr>
            <a:r>
              <a:rPr lang="en-US" sz="1400" dirty="0"/>
              <a:t>“….the (normalized) total reduction of the criterion brought by that feature .”</a:t>
            </a:r>
          </a:p>
          <a:p>
            <a:pPr marL="0" indent="0">
              <a:buNone/>
            </a:pPr>
            <a:endParaRPr lang="en-US" sz="2400" dirty="0"/>
          </a:p>
          <a:p>
            <a:endParaRPr lang="en-US" sz="1400" dirty="0"/>
          </a:p>
        </p:txBody>
      </p:sp>
      <p:sp>
        <p:nvSpPr>
          <p:cNvPr id="6" name="AutoShape 6" descr=" J(A,B) = {{|A \cap B|}\over{|A \cup B|}} = {{|A \cap B|}\over{|A| + |B| - |A \cap B|}}.">
            <a:extLst>
              <a:ext uri="{FF2B5EF4-FFF2-40B4-BE49-F238E27FC236}">
                <a16:creationId xmlns:a16="http://schemas.microsoft.com/office/drawing/2014/main" id="{EFB09C40-E917-5546-8FD1-C6488CE98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 J(A,B) = {{|A \cap B|}\over{|A \cup B|}} = {{|A \cap B|}\over{|A| + |B| - |A \cap B|}}.">
            <a:extLst>
              <a:ext uri="{FF2B5EF4-FFF2-40B4-BE49-F238E27FC236}">
                <a16:creationId xmlns:a16="http://schemas.microsoft.com/office/drawing/2014/main" id="{CDC44391-119F-A140-B39F-6B090C74523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72DA9E50-1342-404B-A99A-90F914ACF40D}"/>
              </a:ext>
            </a:extLst>
          </p:cNvPr>
          <p:cNvPicPr>
            <a:picLocks noChangeAspect="1"/>
          </p:cNvPicPr>
          <p:nvPr/>
        </p:nvPicPr>
        <p:blipFill>
          <a:blip r:embed="rId2"/>
          <a:stretch>
            <a:fillRect/>
          </a:stretch>
        </p:blipFill>
        <p:spPr>
          <a:xfrm>
            <a:off x="789440" y="4040346"/>
            <a:ext cx="4582404" cy="482899"/>
          </a:xfrm>
          <a:prstGeom prst="rect">
            <a:avLst/>
          </a:prstGeom>
        </p:spPr>
      </p:pic>
      <p:pic>
        <p:nvPicPr>
          <p:cNvPr id="12" name="Picture 11">
            <a:extLst>
              <a:ext uri="{FF2B5EF4-FFF2-40B4-BE49-F238E27FC236}">
                <a16:creationId xmlns:a16="http://schemas.microsoft.com/office/drawing/2014/main" id="{C49AD321-C586-AF40-A90A-CFCB102FDC17}"/>
              </a:ext>
            </a:extLst>
          </p:cNvPr>
          <p:cNvPicPr>
            <a:picLocks noChangeAspect="1"/>
          </p:cNvPicPr>
          <p:nvPr/>
        </p:nvPicPr>
        <p:blipFill>
          <a:blip r:embed="rId3"/>
          <a:stretch>
            <a:fillRect/>
          </a:stretch>
        </p:blipFill>
        <p:spPr>
          <a:xfrm>
            <a:off x="1053600" y="4658182"/>
            <a:ext cx="4249358" cy="475523"/>
          </a:xfrm>
          <a:prstGeom prst="rect">
            <a:avLst/>
          </a:prstGeom>
        </p:spPr>
      </p:pic>
      <p:pic>
        <p:nvPicPr>
          <p:cNvPr id="13" name="Picture 12">
            <a:extLst>
              <a:ext uri="{FF2B5EF4-FFF2-40B4-BE49-F238E27FC236}">
                <a16:creationId xmlns:a16="http://schemas.microsoft.com/office/drawing/2014/main" id="{895706ED-C136-2F4A-9E46-6F5B679EED74}"/>
              </a:ext>
            </a:extLst>
          </p:cNvPr>
          <p:cNvPicPr>
            <a:picLocks noChangeAspect="1"/>
          </p:cNvPicPr>
          <p:nvPr/>
        </p:nvPicPr>
        <p:blipFill>
          <a:blip r:embed="rId4"/>
          <a:stretch>
            <a:fillRect/>
          </a:stretch>
        </p:blipFill>
        <p:spPr>
          <a:xfrm>
            <a:off x="1358399" y="5390554"/>
            <a:ext cx="1882503" cy="425081"/>
          </a:xfrm>
          <a:prstGeom prst="rect">
            <a:avLst/>
          </a:prstGeom>
        </p:spPr>
      </p:pic>
      <p:sp>
        <p:nvSpPr>
          <p:cNvPr id="16" name="Rectangle 15">
            <a:extLst>
              <a:ext uri="{FF2B5EF4-FFF2-40B4-BE49-F238E27FC236}">
                <a16:creationId xmlns:a16="http://schemas.microsoft.com/office/drawing/2014/main" id="{57B7B2CA-BA86-B941-AB8A-9048C109D1EF}"/>
              </a:ext>
            </a:extLst>
          </p:cNvPr>
          <p:cNvSpPr/>
          <p:nvPr/>
        </p:nvSpPr>
        <p:spPr>
          <a:xfrm>
            <a:off x="548640" y="4203989"/>
            <a:ext cx="914400" cy="22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AF0D09A-5367-1A4D-951F-ECB5D2323B7C}"/>
              </a:ext>
            </a:extLst>
          </p:cNvPr>
          <p:cNvSpPr/>
          <p:nvPr/>
        </p:nvSpPr>
        <p:spPr>
          <a:xfrm>
            <a:off x="535440" y="4813431"/>
            <a:ext cx="914400" cy="22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BA3D08-5729-274F-A8D3-B6207A17F2F4}"/>
              </a:ext>
            </a:extLst>
          </p:cNvPr>
          <p:cNvSpPr/>
          <p:nvPr/>
        </p:nvSpPr>
        <p:spPr>
          <a:xfrm>
            <a:off x="596400" y="5472892"/>
            <a:ext cx="914400" cy="22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427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88701-FE0C-C947-AD4C-14CED8BA7882}"/>
              </a:ext>
            </a:extLst>
          </p:cNvPr>
          <p:cNvSpPr>
            <a:spLocks noGrp="1"/>
          </p:cNvSpPr>
          <p:nvPr>
            <p:ph type="title"/>
          </p:nvPr>
        </p:nvSpPr>
        <p:spPr/>
        <p:txBody>
          <a:bodyPr/>
          <a:lstStyle/>
          <a:p>
            <a:r>
              <a:rPr lang="en-US" dirty="0"/>
              <a:t> </a:t>
            </a:r>
            <a:r>
              <a:rPr lang="en-US" sz="2800" b="1" dirty="0"/>
              <a:t>Metrics</a:t>
            </a:r>
          </a:p>
        </p:txBody>
      </p:sp>
      <p:pic>
        <p:nvPicPr>
          <p:cNvPr id="8" name="Picture 7">
            <a:extLst>
              <a:ext uri="{FF2B5EF4-FFF2-40B4-BE49-F238E27FC236}">
                <a16:creationId xmlns:a16="http://schemas.microsoft.com/office/drawing/2014/main" id="{C849A2A9-9FC9-E948-91E8-AAA9D13FD47B}"/>
              </a:ext>
            </a:extLst>
          </p:cNvPr>
          <p:cNvPicPr>
            <a:picLocks noChangeAspect="1"/>
          </p:cNvPicPr>
          <p:nvPr/>
        </p:nvPicPr>
        <p:blipFill>
          <a:blip r:embed="rId2"/>
          <a:stretch>
            <a:fillRect/>
          </a:stretch>
        </p:blipFill>
        <p:spPr>
          <a:xfrm>
            <a:off x="0" y="1868714"/>
            <a:ext cx="12192000" cy="3831771"/>
          </a:xfrm>
          <a:prstGeom prst="rect">
            <a:avLst/>
          </a:prstGeom>
        </p:spPr>
      </p:pic>
      <p:sp>
        <p:nvSpPr>
          <p:cNvPr id="9" name="TextBox 8">
            <a:extLst>
              <a:ext uri="{FF2B5EF4-FFF2-40B4-BE49-F238E27FC236}">
                <a16:creationId xmlns:a16="http://schemas.microsoft.com/office/drawing/2014/main" id="{99F26E6D-275A-BB41-9D78-F4F93AD9835E}"/>
              </a:ext>
            </a:extLst>
          </p:cNvPr>
          <p:cNvSpPr txBox="1"/>
          <p:nvPr/>
        </p:nvSpPr>
        <p:spPr>
          <a:xfrm>
            <a:off x="3379230" y="6062134"/>
            <a:ext cx="5433539" cy="646331"/>
          </a:xfrm>
          <a:prstGeom prst="rect">
            <a:avLst/>
          </a:prstGeom>
          <a:noFill/>
        </p:spPr>
        <p:txBody>
          <a:bodyPr wrap="none" rtlCol="0">
            <a:spAutoFit/>
          </a:bodyPr>
          <a:lstStyle/>
          <a:p>
            <a:r>
              <a:rPr lang="en-US" dirty="0"/>
              <a:t>Source: </a:t>
            </a:r>
            <a:r>
              <a:rPr lang="en-US" dirty="0">
                <a:hlinkClick r:id="rId3"/>
              </a:rPr>
              <a:t>https://en.wikipedia.org/wiki/Confusion_matrix</a:t>
            </a:r>
            <a:endParaRPr lang="en-US" dirty="0"/>
          </a:p>
          <a:p>
            <a:endParaRPr lang="en-US" dirty="0"/>
          </a:p>
        </p:txBody>
      </p:sp>
    </p:spTree>
    <p:extLst>
      <p:ext uri="{BB962C8B-B14F-4D97-AF65-F5344CB8AC3E}">
        <p14:creationId xmlns:p14="http://schemas.microsoft.com/office/powerpoint/2010/main" val="2369117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FDEB-04D0-D74A-8857-827AD02E52B7}"/>
              </a:ext>
            </a:extLst>
          </p:cNvPr>
          <p:cNvSpPr>
            <a:spLocks noGrp="1"/>
          </p:cNvSpPr>
          <p:nvPr>
            <p:ph type="title"/>
          </p:nvPr>
        </p:nvSpPr>
        <p:spPr/>
        <p:txBody>
          <a:bodyPr>
            <a:normAutofit/>
          </a:bodyPr>
          <a:lstStyle/>
          <a:p>
            <a:r>
              <a:rPr lang="en-US" sz="2800" b="1" dirty="0"/>
              <a:t>Figure 5: 	Similarity Check Example</a:t>
            </a:r>
            <a:br>
              <a:rPr lang="en-US" sz="2800" b="1" dirty="0"/>
            </a:br>
            <a:r>
              <a:rPr lang="en-US" sz="2800" b="1" dirty="0"/>
              <a:t>		Closeness of Jaccard and Cosine Metrics</a:t>
            </a:r>
          </a:p>
        </p:txBody>
      </p:sp>
      <p:pic>
        <p:nvPicPr>
          <p:cNvPr id="7" name="Content Placeholder 6">
            <a:extLst>
              <a:ext uri="{FF2B5EF4-FFF2-40B4-BE49-F238E27FC236}">
                <a16:creationId xmlns:a16="http://schemas.microsoft.com/office/drawing/2014/main" id="{DF78832C-1D27-444B-8C5E-430518F5D2F9}"/>
              </a:ext>
            </a:extLst>
          </p:cNvPr>
          <p:cNvPicPr>
            <a:picLocks noGrp="1" noChangeAspect="1"/>
          </p:cNvPicPr>
          <p:nvPr>
            <p:ph idx="1"/>
          </p:nvPr>
        </p:nvPicPr>
        <p:blipFill>
          <a:blip r:embed="rId3"/>
          <a:stretch>
            <a:fillRect/>
          </a:stretch>
        </p:blipFill>
        <p:spPr>
          <a:xfrm>
            <a:off x="669131" y="1690688"/>
            <a:ext cx="4351338" cy="4351338"/>
          </a:xfrm>
        </p:spPr>
      </p:pic>
      <p:pic>
        <p:nvPicPr>
          <p:cNvPr id="4" name="Content Placeholder 5">
            <a:extLst>
              <a:ext uri="{FF2B5EF4-FFF2-40B4-BE49-F238E27FC236}">
                <a16:creationId xmlns:a16="http://schemas.microsoft.com/office/drawing/2014/main" id="{441E88C6-D898-C043-841A-82EE6A526CCD}"/>
              </a:ext>
            </a:extLst>
          </p:cNvPr>
          <p:cNvPicPr>
            <a:picLocks noChangeAspect="1"/>
          </p:cNvPicPr>
          <p:nvPr/>
        </p:nvPicPr>
        <p:blipFill>
          <a:blip r:embed="rId4"/>
          <a:stretch>
            <a:fillRect/>
          </a:stretch>
        </p:blipFill>
        <p:spPr>
          <a:xfrm>
            <a:off x="6096000" y="1690688"/>
            <a:ext cx="4351338" cy="4351338"/>
          </a:xfrm>
          <a:prstGeom prst="rect">
            <a:avLst/>
          </a:prstGeom>
        </p:spPr>
      </p:pic>
    </p:spTree>
    <p:extLst>
      <p:ext uri="{BB962C8B-B14F-4D97-AF65-F5344CB8AC3E}">
        <p14:creationId xmlns:p14="http://schemas.microsoft.com/office/powerpoint/2010/main" val="3526165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9882"/>
            <a:ext cx="10515600" cy="599608"/>
          </a:xfrm>
        </p:spPr>
        <p:txBody>
          <a:bodyPr>
            <a:normAutofit/>
          </a:bodyPr>
          <a:lstStyle/>
          <a:p>
            <a:r>
              <a:rPr lang="en-US" sz="2800" b="1" dirty="0"/>
              <a:t>Methodologies </a:t>
            </a:r>
          </a:p>
        </p:txBody>
      </p:sp>
      <p:graphicFrame>
        <p:nvGraphicFramePr>
          <p:cNvPr id="6" name="Table 5">
            <a:extLst>
              <a:ext uri="{FF2B5EF4-FFF2-40B4-BE49-F238E27FC236}">
                <a16:creationId xmlns:a16="http://schemas.microsoft.com/office/drawing/2014/main" id="{76A7D369-E147-5743-9F6E-F9E271F02748}"/>
              </a:ext>
            </a:extLst>
          </p:cNvPr>
          <p:cNvGraphicFramePr>
            <a:graphicFrameLocks noGrp="1"/>
          </p:cNvGraphicFramePr>
          <p:nvPr>
            <p:extLst/>
          </p:nvPr>
        </p:nvGraphicFramePr>
        <p:xfrm>
          <a:off x="838200" y="779490"/>
          <a:ext cx="9855631" cy="5978806"/>
        </p:xfrm>
        <a:graphic>
          <a:graphicData uri="http://schemas.openxmlformats.org/drawingml/2006/table">
            <a:tbl>
              <a:tblPr firstRow="1" bandRow="1">
                <a:tableStyleId>{5C22544A-7EE6-4342-B048-85BDC9FD1C3A}</a:tableStyleId>
              </a:tblPr>
              <a:tblGrid>
                <a:gridCol w="2779507">
                  <a:extLst>
                    <a:ext uri="{9D8B030D-6E8A-4147-A177-3AD203B41FA5}">
                      <a16:colId xmlns:a16="http://schemas.microsoft.com/office/drawing/2014/main" val="2636103317"/>
                    </a:ext>
                  </a:extLst>
                </a:gridCol>
                <a:gridCol w="2116119">
                  <a:extLst>
                    <a:ext uri="{9D8B030D-6E8A-4147-A177-3AD203B41FA5}">
                      <a16:colId xmlns:a16="http://schemas.microsoft.com/office/drawing/2014/main" val="2748599822"/>
                    </a:ext>
                  </a:extLst>
                </a:gridCol>
                <a:gridCol w="2060137">
                  <a:extLst>
                    <a:ext uri="{9D8B030D-6E8A-4147-A177-3AD203B41FA5}">
                      <a16:colId xmlns:a16="http://schemas.microsoft.com/office/drawing/2014/main" val="1368629567"/>
                    </a:ext>
                  </a:extLst>
                </a:gridCol>
                <a:gridCol w="2899868">
                  <a:extLst>
                    <a:ext uri="{9D8B030D-6E8A-4147-A177-3AD203B41FA5}">
                      <a16:colId xmlns:a16="http://schemas.microsoft.com/office/drawing/2014/main" val="3473198902"/>
                    </a:ext>
                  </a:extLst>
                </a:gridCol>
              </a:tblGrid>
              <a:tr h="259103">
                <a:tc>
                  <a:txBody>
                    <a:bodyPr/>
                    <a:lstStyle/>
                    <a:p>
                      <a:pPr algn="l" rtl="0" fontAlgn="ctr"/>
                      <a:r>
                        <a:rPr lang="en-US" sz="1400" b="1" u="none" strike="noStrike">
                          <a:effectLst/>
                        </a:rPr>
                        <a:t>Method</a:t>
                      </a:r>
                      <a:endParaRPr lang="en-US" sz="1400" b="1" i="0" u="none" strike="noStrike">
                        <a:solidFill>
                          <a:srgbClr val="FFFFFF"/>
                        </a:solidFill>
                        <a:effectLst/>
                        <a:latin typeface="Calibri" panose="020F0502020204030204" pitchFamily="34" charset="0"/>
                      </a:endParaRPr>
                    </a:p>
                  </a:txBody>
                  <a:tcPr marL="6747" marR="6747" marT="6747" marB="0" anchor="ctr"/>
                </a:tc>
                <a:tc>
                  <a:txBody>
                    <a:bodyPr/>
                    <a:lstStyle/>
                    <a:p>
                      <a:pPr algn="l" fontAlgn="t"/>
                      <a:r>
                        <a:rPr lang="en-US" sz="2000" b="1" u="none" strike="noStrike">
                          <a:effectLst/>
                        </a:rPr>
                        <a:t> </a:t>
                      </a:r>
                      <a:endParaRPr lang="en-US" sz="20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Tooling</a:t>
                      </a:r>
                      <a:endParaRPr lang="en-US" sz="1400" b="1" i="0" u="none" strike="noStrike">
                        <a:solidFill>
                          <a:srgbClr val="FFFFFF"/>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Where applied</a:t>
                      </a:r>
                      <a:endParaRPr lang="en-US" sz="1400" b="1" i="0" u="none" strike="noStrike">
                        <a:solidFill>
                          <a:srgbClr val="FFFFFF"/>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2526107124"/>
                  </a:ext>
                </a:extLst>
              </a:tr>
              <a:tr h="214041">
                <a:tc>
                  <a:txBody>
                    <a:bodyPr/>
                    <a:lstStyle/>
                    <a:p>
                      <a:pPr algn="l" rtl="0" fontAlgn="ctr"/>
                      <a:r>
                        <a:rPr lang="en-US" sz="1400" b="1" u="none" strike="noStrike">
                          <a:effectLst/>
                        </a:rPr>
                        <a:t>LSI</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Gensim</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G1 Similarity</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3519834708"/>
                  </a:ext>
                </a:extLst>
              </a:tr>
              <a:tr h="390140">
                <a:tc>
                  <a:txBody>
                    <a:bodyPr/>
                    <a:lstStyle/>
                    <a:p>
                      <a:pPr algn="l" rtl="0" fontAlgn="ctr"/>
                      <a:r>
                        <a:rPr lang="en-US" sz="1400" b="1" u="none" strike="noStrike">
                          <a:effectLst/>
                        </a:rPr>
                        <a:t>COS Similarity  &amp; Jaccard Metric on  TF-IDF vectors</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 </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Custome</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G1 Similarity Test</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955533097"/>
                  </a:ext>
                </a:extLst>
              </a:tr>
              <a:tr h="390140">
                <a:tc>
                  <a:txBody>
                    <a:bodyPr/>
                    <a:lstStyle/>
                    <a:p>
                      <a:pPr algn="l" rtl="0" fontAlgn="ctr"/>
                      <a:r>
                        <a:rPr lang="en-US" sz="1400" b="1" u="none" strike="noStrike">
                          <a:effectLst/>
                        </a:rPr>
                        <a:t>LDA</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b"/>
                      <a:r>
                        <a:rPr lang="en-US" sz="1400" b="1" u="none" strike="noStrike">
                          <a:effectLst/>
                        </a:rPr>
                        <a:t> </a:t>
                      </a:r>
                      <a:endParaRPr lang="en-US" sz="1400" b="1" i="0" u="none" strike="noStrike">
                        <a:solidFill>
                          <a:srgbClr val="000000"/>
                        </a:solidFill>
                        <a:effectLst/>
                        <a:latin typeface="Calibri" panose="020F0502020204030204" pitchFamily="34" charset="0"/>
                      </a:endParaRPr>
                    </a:p>
                  </a:txBody>
                  <a:tcPr marL="6747" marR="6747" marT="6747" marB="0" anchor="b"/>
                </a:tc>
                <a:tc>
                  <a:txBody>
                    <a:bodyPr/>
                    <a:lstStyle/>
                    <a:p>
                      <a:pPr algn="l" fontAlgn="b"/>
                      <a:r>
                        <a:rPr lang="en-US" sz="1400" b="1" u="none" strike="noStrike">
                          <a:effectLst/>
                        </a:rPr>
                        <a:t>Gensim  (sklearn, python lda package) </a:t>
                      </a:r>
                      <a:endParaRPr lang="en-US" sz="1400" b="1" i="0" u="none" strike="noStrike">
                        <a:solidFill>
                          <a:srgbClr val="000000"/>
                        </a:solidFill>
                        <a:effectLst/>
                        <a:latin typeface="Calibri" panose="020F0502020204030204" pitchFamily="34" charset="0"/>
                      </a:endParaRPr>
                    </a:p>
                  </a:txBody>
                  <a:tcPr marL="6747" marR="6747" marT="6747" marB="0" anchor="b"/>
                </a:tc>
                <a:tc>
                  <a:txBody>
                    <a:bodyPr/>
                    <a:lstStyle/>
                    <a:p>
                      <a:pPr algn="l" rtl="0" fontAlgn="ctr"/>
                      <a:r>
                        <a:rPr lang="en-US" sz="1400" b="1" u="none" strike="noStrike">
                          <a:effectLst/>
                        </a:rPr>
                        <a:t>G1 Topic Classification</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2693192700"/>
                  </a:ext>
                </a:extLst>
              </a:tr>
              <a:tr h="225307">
                <a:tc>
                  <a:txBody>
                    <a:bodyPr/>
                    <a:lstStyle/>
                    <a:p>
                      <a:pPr algn="l" rtl="0" fontAlgn="ctr"/>
                      <a:r>
                        <a:rPr lang="en-US" sz="1400" b="1" u="none" strike="noStrike">
                          <a:effectLst/>
                        </a:rPr>
                        <a:t>Naïve-Bayes</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Sklearn, NLTK</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Speech Acts classification</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2341325269"/>
                  </a:ext>
                </a:extLst>
              </a:tr>
              <a:tr h="214041">
                <a:tc>
                  <a:txBody>
                    <a:bodyPr/>
                    <a:lstStyle/>
                    <a:p>
                      <a:pPr algn="l" rtl="0" fontAlgn="ctr"/>
                      <a:r>
                        <a:rPr lang="en-US" sz="1400" b="1" u="none" strike="noStrike">
                          <a:effectLst/>
                        </a:rPr>
                        <a:t>CNN</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Tensorflow, NLC</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Classification</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2599388981"/>
                  </a:ext>
                </a:extLst>
              </a:tr>
              <a:tr h="214041">
                <a:tc>
                  <a:txBody>
                    <a:bodyPr/>
                    <a:lstStyle/>
                    <a:p>
                      <a:pPr algn="l" rtl="0" fontAlgn="ctr"/>
                      <a:r>
                        <a:rPr lang="en-US" sz="1400" b="1" u="none" strike="noStrike">
                          <a:effectLst/>
                        </a:rPr>
                        <a:t>Nearest Neighbor</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Sklearn Multiple classifiers</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Classification</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3946995204"/>
                  </a:ext>
                </a:extLst>
              </a:tr>
              <a:tr h="214041">
                <a:tc>
                  <a:txBody>
                    <a:bodyPr/>
                    <a:lstStyle/>
                    <a:p>
                      <a:pPr algn="l" fontAlgn="t"/>
                      <a:r>
                        <a:rPr lang="en-US" sz="1400" b="1" u="none" strike="noStrike">
                          <a:effectLst/>
                        </a:rPr>
                        <a:t>COS Similarity  on vectors</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Sklearn</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classification</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3276590493"/>
                  </a:ext>
                </a:extLst>
              </a:tr>
              <a:tr h="214041">
                <a:tc>
                  <a:txBody>
                    <a:bodyPr/>
                    <a:lstStyle/>
                    <a:p>
                      <a:pPr algn="l" rtl="0" fontAlgn="ctr"/>
                      <a:r>
                        <a:rPr lang="en-US" sz="1400" b="1" u="none" strike="noStrike">
                          <a:effectLst/>
                        </a:rPr>
                        <a:t>AdaBoost (tree optimization)</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Sklearn</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Classification (ada_boost_multiclass)</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1756822671"/>
                  </a:ext>
                </a:extLst>
              </a:tr>
              <a:tr h="1013882">
                <a:tc>
                  <a:txBody>
                    <a:bodyPr/>
                    <a:lstStyle/>
                    <a:p>
                      <a:pPr algn="l" fontAlgn="t"/>
                      <a:r>
                        <a:rPr lang="en-US" sz="1400" b="1" u="none" strike="noStrike">
                          <a:effectLst/>
                        </a:rPr>
                        <a:t>"Nearest Neighbors", "Linear SVM", "RBF SVM", "Gaussian Process",</a:t>
                      </a:r>
                      <a:br>
                        <a:rPr lang="en-US" sz="1400" b="1" u="none" strike="noStrike">
                          <a:effectLst/>
                        </a:rPr>
                      </a:br>
                      <a:r>
                        <a:rPr lang="en-US" sz="1400" b="1" u="none" strike="noStrike">
                          <a:effectLst/>
                        </a:rPr>
                        <a:t>"Decision Tree", "Random Forest", "Neural Net", "AdaBoost","Naive Bayes", "QDA"</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Sklean</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G2 Classification (plot classifier comparison</a:t>
                      </a:r>
                      <a:endParaRPr lang="en-US" sz="1400" b="1" i="0" u="none" strike="noStrike">
                        <a:solidFill>
                          <a:srgbClr val="000000"/>
                        </a:solidFill>
                        <a:effectLst/>
                        <a:latin typeface="Arial" panose="020B0604020202020204" pitchFamily="34" charset="0"/>
                      </a:endParaRPr>
                    </a:p>
                  </a:txBody>
                  <a:tcPr marL="6747" marR="6747" marT="6747" marB="0"/>
                </a:tc>
                <a:extLst>
                  <a:ext uri="{0D108BD9-81ED-4DB2-BD59-A6C34878D82A}">
                    <a16:rowId xmlns:a16="http://schemas.microsoft.com/office/drawing/2014/main" val="3528860582"/>
                  </a:ext>
                </a:extLst>
              </a:tr>
              <a:tr h="202776">
                <a:tc>
                  <a:txBody>
                    <a:bodyPr/>
                    <a:lstStyle/>
                    <a:p>
                      <a:pPr algn="l" fontAlgn="t"/>
                      <a:r>
                        <a:rPr lang="en-US" sz="1400" b="1" u="none" strike="noStrike">
                          <a:effectLst/>
                        </a:rPr>
                        <a:t>Decision Tree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Sklearn</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G2 Classification (unveil tree structure)</a:t>
                      </a:r>
                      <a:endParaRPr lang="en-US" sz="1400" b="1" i="0" u="none" strike="noStrike">
                        <a:solidFill>
                          <a:srgbClr val="000000"/>
                        </a:solidFill>
                        <a:effectLst/>
                        <a:latin typeface="Arial" panose="020B0604020202020204" pitchFamily="34" charset="0"/>
                      </a:endParaRPr>
                    </a:p>
                  </a:txBody>
                  <a:tcPr marL="6747" marR="6747" marT="6747" marB="0"/>
                </a:tc>
                <a:extLst>
                  <a:ext uri="{0D108BD9-81ED-4DB2-BD59-A6C34878D82A}">
                    <a16:rowId xmlns:a16="http://schemas.microsoft.com/office/drawing/2014/main" val="101872354"/>
                  </a:ext>
                </a:extLst>
              </a:tr>
              <a:tr h="405553">
                <a:tc>
                  <a:txBody>
                    <a:bodyPr/>
                    <a:lstStyle/>
                    <a:p>
                      <a:pPr algn="l" fontAlgn="t"/>
                      <a:r>
                        <a:rPr lang="en-US" sz="1400" b="1" u="none" strike="noStrike">
                          <a:effectLst/>
                        </a:rPr>
                        <a:t>Decision Trees, KNN, Kernel SVM, soft voting</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sklearn</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fontAlgn="t"/>
                      <a:r>
                        <a:rPr lang="en-US" sz="1400" b="1" u="none" strike="noStrike">
                          <a:effectLst/>
                        </a:rPr>
                        <a:t>G2 Classification (voting regions)</a:t>
                      </a:r>
                      <a:endParaRPr lang="en-US" sz="1400" b="1" i="0" u="none" strike="noStrike">
                        <a:solidFill>
                          <a:srgbClr val="000000"/>
                        </a:solidFill>
                        <a:effectLst/>
                        <a:latin typeface="Arial" panose="020B0604020202020204" pitchFamily="34" charset="0"/>
                      </a:endParaRPr>
                    </a:p>
                  </a:txBody>
                  <a:tcPr marL="6747" marR="6747" marT="6747" marB="0"/>
                </a:tc>
                <a:extLst>
                  <a:ext uri="{0D108BD9-81ED-4DB2-BD59-A6C34878D82A}">
                    <a16:rowId xmlns:a16="http://schemas.microsoft.com/office/drawing/2014/main" val="607702297"/>
                  </a:ext>
                </a:extLst>
              </a:tr>
              <a:tr h="214041">
                <a:tc>
                  <a:txBody>
                    <a:bodyPr/>
                    <a:lstStyle/>
                    <a:p>
                      <a:pPr algn="l" rtl="0" fontAlgn="ctr"/>
                      <a:r>
                        <a:rPr lang="en-US" sz="1400" b="1" u="none" strike="noStrike">
                          <a:effectLst/>
                        </a:rPr>
                        <a:t>K-Means</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Sklearn</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n-gram cluster analysis</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3582315684"/>
                  </a:ext>
                </a:extLst>
              </a:tr>
              <a:tr h="214041">
                <a:tc>
                  <a:txBody>
                    <a:bodyPr/>
                    <a:lstStyle/>
                    <a:p>
                      <a:pPr algn="l" rtl="0" fontAlgn="ctr"/>
                      <a:r>
                        <a:rPr lang="en-US" sz="1400" b="1" u="none" strike="noStrike">
                          <a:effectLst/>
                        </a:rPr>
                        <a:t>N-grams</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Sklearn</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ngram cluster analysis; </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3367907495"/>
                  </a:ext>
                </a:extLst>
              </a:tr>
              <a:tr h="428084">
                <a:tc>
                  <a:txBody>
                    <a:bodyPr/>
                    <a:lstStyle/>
                    <a:p>
                      <a:pPr algn="l" rtl="0" fontAlgn="ctr"/>
                      <a:r>
                        <a:rPr lang="en-US" sz="1400" b="1" u="none" strike="noStrike">
                          <a:effectLst/>
                        </a:rPr>
                        <a:t>POS Tagging, Tone Analysis, NER</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StanfordNLP, NLTK,WTA, WNLU</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NLP Feature Extraction</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1194485219"/>
                  </a:ext>
                </a:extLst>
              </a:tr>
              <a:tr h="214041">
                <a:tc>
                  <a:txBody>
                    <a:bodyPr/>
                    <a:lstStyle/>
                    <a:p>
                      <a:pPr algn="l" rtl="0" fontAlgn="ctr"/>
                      <a:r>
                        <a:rPr lang="en-US" sz="1400" b="1" u="none" strike="noStrike">
                          <a:effectLst/>
                        </a:rPr>
                        <a:t>N-grams</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Sklearn</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OneVsRest Classification</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3191545335"/>
                  </a:ext>
                </a:extLst>
              </a:tr>
              <a:tr h="214041">
                <a:tc>
                  <a:txBody>
                    <a:bodyPr/>
                    <a:lstStyle/>
                    <a:p>
                      <a:pPr algn="l" rtl="0" fontAlgn="ctr"/>
                      <a:r>
                        <a:rPr lang="en-US" sz="1400" b="1" u="none" strike="noStrike">
                          <a:effectLst/>
                        </a:rPr>
                        <a:t>Linear SVC</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Sklearn  </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a:effectLst/>
                        </a:rPr>
                        <a:t>G2 OnevsRest classification</a:t>
                      </a:r>
                      <a:endParaRPr lang="en-US" sz="1400" b="1" i="0" u="none" strike="noStrike">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829396577"/>
                  </a:ext>
                </a:extLst>
              </a:tr>
              <a:tr h="214041">
                <a:tc>
                  <a:txBody>
                    <a:bodyPr/>
                    <a:lstStyle/>
                    <a:p>
                      <a:pPr algn="l" rtl="0" fontAlgn="ctr"/>
                      <a:r>
                        <a:rPr lang="en-US" sz="1400" b="1" u="none" strike="noStrike">
                          <a:effectLst/>
                        </a:rPr>
                        <a:t>Word Embedding</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fontAlgn="t"/>
                      <a:r>
                        <a:rPr lang="en-US" sz="1400" b="1" u="none" strike="noStrike">
                          <a:effectLst/>
                        </a:rPr>
                        <a:t> </a:t>
                      </a:r>
                      <a:endParaRPr lang="en-US" sz="1400" b="1" i="0" u="none" strike="noStrike">
                        <a:solidFill>
                          <a:srgbClr val="000000"/>
                        </a:solidFill>
                        <a:effectLst/>
                        <a:latin typeface="Arial" panose="020B0604020202020204" pitchFamily="34" charset="0"/>
                      </a:endParaRPr>
                    </a:p>
                  </a:txBody>
                  <a:tcPr marL="6747" marR="6747" marT="6747" marB="0"/>
                </a:tc>
                <a:tc>
                  <a:txBody>
                    <a:bodyPr/>
                    <a:lstStyle/>
                    <a:p>
                      <a:pPr algn="l" rtl="0" fontAlgn="ctr"/>
                      <a:r>
                        <a:rPr lang="en-US" sz="1400" b="1" u="none" strike="noStrike">
                          <a:effectLst/>
                        </a:rPr>
                        <a:t>Tensorflow/word2vec</a:t>
                      </a:r>
                      <a:endParaRPr lang="en-US" sz="1400" b="1" i="0" u="none" strike="noStrike">
                        <a:solidFill>
                          <a:srgbClr val="000000"/>
                        </a:solidFill>
                        <a:effectLst/>
                        <a:latin typeface="Calibri" panose="020F0502020204030204" pitchFamily="34" charset="0"/>
                      </a:endParaRPr>
                    </a:p>
                  </a:txBody>
                  <a:tcPr marL="6747" marR="6747" marT="6747" marB="0" anchor="ctr"/>
                </a:tc>
                <a:tc>
                  <a:txBody>
                    <a:bodyPr/>
                    <a:lstStyle/>
                    <a:p>
                      <a:pPr algn="l" rtl="0" fontAlgn="ctr"/>
                      <a:r>
                        <a:rPr lang="en-US" sz="1400" b="1" u="none" strike="noStrike" dirty="0">
                          <a:effectLst/>
                        </a:rPr>
                        <a:t>G2 word2vec</a:t>
                      </a:r>
                      <a:endParaRPr lang="en-US" sz="1400" b="1" i="0" u="none" strike="noStrike" dirty="0">
                        <a:solidFill>
                          <a:srgbClr val="000000"/>
                        </a:solidFill>
                        <a:effectLst/>
                        <a:latin typeface="Calibri" panose="020F0502020204030204" pitchFamily="34" charset="0"/>
                      </a:endParaRPr>
                    </a:p>
                  </a:txBody>
                  <a:tcPr marL="6747" marR="6747" marT="6747" marB="0" anchor="ctr"/>
                </a:tc>
                <a:extLst>
                  <a:ext uri="{0D108BD9-81ED-4DB2-BD59-A6C34878D82A}">
                    <a16:rowId xmlns:a16="http://schemas.microsoft.com/office/drawing/2014/main" val="1983890407"/>
                  </a:ext>
                </a:extLst>
              </a:tr>
            </a:tbl>
          </a:graphicData>
        </a:graphic>
      </p:graphicFrame>
    </p:spTree>
    <p:extLst>
      <p:ext uri="{BB962C8B-B14F-4D97-AF65-F5344CB8AC3E}">
        <p14:creationId xmlns:p14="http://schemas.microsoft.com/office/powerpoint/2010/main" val="4084404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97AB7B-3FB4-9B4A-BC31-4DB6D29E4735}"/>
              </a:ext>
            </a:extLst>
          </p:cNvPr>
          <p:cNvSpPr>
            <a:spLocks noGrp="1"/>
          </p:cNvSpPr>
          <p:nvPr>
            <p:ph type="title"/>
          </p:nvPr>
        </p:nvSpPr>
        <p:spPr/>
        <p:txBody>
          <a:bodyPr>
            <a:normAutofit/>
          </a:bodyPr>
          <a:lstStyle/>
          <a:p>
            <a:r>
              <a:rPr lang="en-US" sz="2800" b="1" dirty="0"/>
              <a:t>Ideas, Aspirations, and such...</a:t>
            </a:r>
          </a:p>
        </p:txBody>
      </p:sp>
      <p:sp>
        <p:nvSpPr>
          <p:cNvPr id="4" name="Content Placeholder 3">
            <a:extLst>
              <a:ext uri="{FF2B5EF4-FFF2-40B4-BE49-F238E27FC236}">
                <a16:creationId xmlns:a16="http://schemas.microsoft.com/office/drawing/2014/main" id="{2C162AA2-6CEC-184B-A101-49F73A354DD4}"/>
              </a:ext>
            </a:extLst>
          </p:cNvPr>
          <p:cNvSpPr>
            <a:spLocks noGrp="1"/>
          </p:cNvSpPr>
          <p:nvPr>
            <p:ph idx="1"/>
          </p:nvPr>
        </p:nvSpPr>
        <p:spPr/>
        <p:txBody>
          <a:bodyPr>
            <a:normAutofit/>
          </a:bodyPr>
          <a:lstStyle/>
          <a:p>
            <a:r>
              <a:rPr lang="en-US" sz="2000" dirty="0"/>
              <a:t>CNN</a:t>
            </a:r>
          </a:p>
          <a:p>
            <a:r>
              <a:rPr lang="en-US" sz="2000" dirty="0"/>
              <a:t>Tone Analysis, Questions analysis, Topic Flow, Speech Acts, </a:t>
            </a:r>
          </a:p>
          <a:p>
            <a:r>
              <a:rPr lang="en-US" sz="2000" dirty="0"/>
              <a:t>RNN</a:t>
            </a:r>
          </a:p>
          <a:p>
            <a:r>
              <a:rPr lang="en-US" sz="2000" dirty="0"/>
              <a:t>LSTM</a:t>
            </a:r>
          </a:p>
          <a:p>
            <a:r>
              <a:rPr lang="en-US" sz="2000" dirty="0"/>
              <a:t>Widen data scope beyond transcripts</a:t>
            </a:r>
          </a:p>
          <a:p>
            <a:endParaRPr lang="en-US" sz="2000" dirty="0"/>
          </a:p>
        </p:txBody>
      </p:sp>
    </p:spTree>
    <p:extLst>
      <p:ext uri="{BB962C8B-B14F-4D97-AF65-F5344CB8AC3E}">
        <p14:creationId xmlns:p14="http://schemas.microsoft.com/office/powerpoint/2010/main" val="1528608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2862-9E3A-254A-82B6-5F33E9412497}"/>
              </a:ext>
            </a:extLst>
          </p:cNvPr>
          <p:cNvSpPr>
            <a:spLocks noGrp="1"/>
          </p:cNvSpPr>
          <p:nvPr>
            <p:ph type="title"/>
          </p:nvPr>
        </p:nvSpPr>
        <p:spPr/>
        <p:txBody>
          <a:bodyPr/>
          <a:lstStyle/>
          <a:p>
            <a:r>
              <a:rPr lang="en-US" dirty="0">
                <a:solidFill>
                  <a:srgbClr val="C00000"/>
                </a:solidFill>
              </a:rPr>
              <a:t>Latent </a:t>
            </a:r>
            <a:r>
              <a:rPr lang="en-US" dirty="0" err="1">
                <a:solidFill>
                  <a:srgbClr val="C00000"/>
                </a:solidFill>
              </a:rPr>
              <a:t>Dirichlet</a:t>
            </a:r>
            <a:r>
              <a:rPr lang="en-US" dirty="0">
                <a:solidFill>
                  <a:srgbClr val="C00000"/>
                </a:solidFill>
              </a:rPr>
              <a:t> Visualization</a:t>
            </a:r>
          </a:p>
        </p:txBody>
      </p:sp>
      <p:pic>
        <p:nvPicPr>
          <p:cNvPr id="5" name="Content Placeholder 4">
            <a:extLst>
              <a:ext uri="{FF2B5EF4-FFF2-40B4-BE49-F238E27FC236}">
                <a16:creationId xmlns:a16="http://schemas.microsoft.com/office/drawing/2014/main" id="{774B3420-0A73-9A4E-A4DD-917754C73F0E}"/>
              </a:ext>
            </a:extLst>
          </p:cNvPr>
          <p:cNvPicPr>
            <a:picLocks noGrp="1" noChangeAspect="1"/>
          </p:cNvPicPr>
          <p:nvPr>
            <p:ph idx="1"/>
          </p:nvPr>
        </p:nvPicPr>
        <p:blipFill>
          <a:blip r:embed="rId3"/>
          <a:stretch>
            <a:fillRect/>
          </a:stretch>
        </p:blipFill>
        <p:spPr>
          <a:xfrm>
            <a:off x="785188" y="1216622"/>
            <a:ext cx="8644783" cy="5641378"/>
          </a:xfrm>
        </p:spPr>
      </p:pic>
    </p:spTree>
    <p:extLst>
      <p:ext uri="{BB962C8B-B14F-4D97-AF65-F5344CB8AC3E}">
        <p14:creationId xmlns:p14="http://schemas.microsoft.com/office/powerpoint/2010/main" val="356378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3702-E90E-4F49-8D09-61F39363C9DB}"/>
              </a:ext>
            </a:extLst>
          </p:cNvPr>
          <p:cNvSpPr>
            <a:spLocks noGrp="1"/>
          </p:cNvSpPr>
          <p:nvPr>
            <p:ph type="title"/>
          </p:nvPr>
        </p:nvSpPr>
        <p:spPr/>
        <p:txBody>
          <a:bodyPr/>
          <a:lstStyle/>
          <a:p>
            <a:r>
              <a:rPr lang="en-US" dirty="0">
                <a:solidFill>
                  <a:srgbClr val="C00000"/>
                </a:solidFill>
              </a:rPr>
              <a:t>Cosine Similarity Drift Within a Transcript</a:t>
            </a:r>
          </a:p>
        </p:txBody>
      </p:sp>
      <p:pic>
        <p:nvPicPr>
          <p:cNvPr id="8" name="Content Placeholder 7">
            <a:extLst>
              <a:ext uri="{FF2B5EF4-FFF2-40B4-BE49-F238E27FC236}">
                <a16:creationId xmlns:a16="http://schemas.microsoft.com/office/drawing/2014/main" id="{C6B56911-DD55-C940-A2D6-C003E60D7B1C}"/>
              </a:ext>
            </a:extLst>
          </p:cNvPr>
          <p:cNvPicPr>
            <a:picLocks noGrp="1" noChangeAspect="1"/>
          </p:cNvPicPr>
          <p:nvPr>
            <p:ph idx="1"/>
          </p:nvPr>
        </p:nvPicPr>
        <p:blipFill>
          <a:blip r:embed="rId3"/>
          <a:stretch>
            <a:fillRect/>
          </a:stretch>
        </p:blipFill>
        <p:spPr>
          <a:xfrm>
            <a:off x="838200" y="1690688"/>
            <a:ext cx="6667941" cy="4351338"/>
          </a:xfrm>
        </p:spPr>
      </p:pic>
      <p:sp>
        <p:nvSpPr>
          <p:cNvPr id="9" name="TextBox 8">
            <a:extLst>
              <a:ext uri="{FF2B5EF4-FFF2-40B4-BE49-F238E27FC236}">
                <a16:creationId xmlns:a16="http://schemas.microsoft.com/office/drawing/2014/main" id="{CCBC58C6-42A8-244D-9AC1-4FE1D20CD6D6}"/>
              </a:ext>
            </a:extLst>
          </p:cNvPr>
          <p:cNvSpPr txBox="1"/>
          <p:nvPr/>
        </p:nvSpPr>
        <p:spPr>
          <a:xfrm>
            <a:off x="8467595" y="2492679"/>
            <a:ext cx="1310487" cy="369332"/>
          </a:xfrm>
          <a:prstGeom prst="rect">
            <a:avLst/>
          </a:prstGeom>
          <a:noFill/>
        </p:spPr>
        <p:txBody>
          <a:bodyPr wrap="none" rtlCol="0">
            <a:spAutoFit/>
          </a:bodyPr>
          <a:lstStyle/>
          <a:p>
            <a:r>
              <a:rPr lang="en-US" dirty="0">
                <a:hlinkClick r:id="rId4"/>
              </a:rPr>
              <a:t>Link to Page</a:t>
            </a:r>
            <a:endParaRPr lang="en-US" dirty="0"/>
          </a:p>
        </p:txBody>
      </p:sp>
    </p:spTree>
    <p:extLst>
      <p:ext uri="{BB962C8B-B14F-4D97-AF65-F5344CB8AC3E}">
        <p14:creationId xmlns:p14="http://schemas.microsoft.com/office/powerpoint/2010/main" val="99671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FB85-E545-7542-B80E-CCBAE8BF3BE6}"/>
              </a:ext>
            </a:extLst>
          </p:cNvPr>
          <p:cNvSpPr>
            <a:spLocks noGrp="1"/>
          </p:cNvSpPr>
          <p:nvPr>
            <p:ph type="title"/>
          </p:nvPr>
        </p:nvSpPr>
        <p:spPr/>
        <p:txBody>
          <a:bodyPr/>
          <a:lstStyle/>
          <a:p>
            <a:endParaRPr lang="en-US"/>
          </a:p>
        </p:txBody>
      </p:sp>
      <p:graphicFrame>
        <p:nvGraphicFramePr>
          <p:cNvPr id="3" name="Table 2">
            <a:extLst>
              <a:ext uri="{FF2B5EF4-FFF2-40B4-BE49-F238E27FC236}">
                <a16:creationId xmlns:a16="http://schemas.microsoft.com/office/drawing/2014/main" id="{77E9C573-1F71-FB41-9E69-8D5DEAA69685}"/>
              </a:ext>
            </a:extLst>
          </p:cNvPr>
          <p:cNvGraphicFramePr>
            <a:graphicFrameLocks noGrp="1"/>
          </p:cNvGraphicFramePr>
          <p:nvPr>
            <p:extLst>
              <p:ext uri="{D42A27DB-BD31-4B8C-83A1-F6EECF244321}">
                <p14:modId xmlns:p14="http://schemas.microsoft.com/office/powerpoint/2010/main" val="4197145174"/>
              </p:ext>
            </p:extLst>
          </p:nvPr>
        </p:nvGraphicFramePr>
        <p:xfrm>
          <a:off x="422564" y="3059162"/>
          <a:ext cx="11618259" cy="739676"/>
        </p:xfrm>
        <a:graphic>
          <a:graphicData uri="http://schemas.openxmlformats.org/drawingml/2006/table">
            <a:tbl>
              <a:tblPr/>
              <a:tblGrid>
                <a:gridCol w="783152">
                  <a:extLst>
                    <a:ext uri="{9D8B030D-6E8A-4147-A177-3AD203B41FA5}">
                      <a16:colId xmlns:a16="http://schemas.microsoft.com/office/drawing/2014/main" val="2722148002"/>
                    </a:ext>
                  </a:extLst>
                </a:gridCol>
                <a:gridCol w="2151418">
                  <a:extLst>
                    <a:ext uri="{9D8B030D-6E8A-4147-A177-3AD203B41FA5}">
                      <a16:colId xmlns:a16="http://schemas.microsoft.com/office/drawing/2014/main" val="3895254033"/>
                    </a:ext>
                  </a:extLst>
                </a:gridCol>
                <a:gridCol w="3720723">
                  <a:extLst>
                    <a:ext uri="{9D8B030D-6E8A-4147-A177-3AD203B41FA5}">
                      <a16:colId xmlns:a16="http://schemas.microsoft.com/office/drawing/2014/main" val="386341731"/>
                    </a:ext>
                  </a:extLst>
                </a:gridCol>
                <a:gridCol w="1539299">
                  <a:extLst>
                    <a:ext uri="{9D8B030D-6E8A-4147-A177-3AD203B41FA5}">
                      <a16:colId xmlns:a16="http://schemas.microsoft.com/office/drawing/2014/main" val="1220455195"/>
                    </a:ext>
                  </a:extLst>
                </a:gridCol>
                <a:gridCol w="1704332">
                  <a:extLst>
                    <a:ext uri="{9D8B030D-6E8A-4147-A177-3AD203B41FA5}">
                      <a16:colId xmlns:a16="http://schemas.microsoft.com/office/drawing/2014/main" val="220492821"/>
                    </a:ext>
                  </a:extLst>
                </a:gridCol>
                <a:gridCol w="1719335">
                  <a:extLst>
                    <a:ext uri="{9D8B030D-6E8A-4147-A177-3AD203B41FA5}">
                      <a16:colId xmlns:a16="http://schemas.microsoft.com/office/drawing/2014/main" val="1491588154"/>
                    </a:ext>
                  </a:extLst>
                </a:gridCol>
              </a:tblGrid>
              <a:tr h="284199">
                <a:tc>
                  <a:txBody>
                    <a:bodyPr/>
                    <a:lstStyle/>
                    <a:p>
                      <a:pPr algn="l" fontAlgn="b"/>
                      <a:r>
                        <a:rPr lang="en-US" sz="1200" b="1" i="0" u="none" strike="noStrike" dirty="0">
                          <a:solidFill>
                            <a:srgbClr val="000000"/>
                          </a:solidFill>
                          <a:effectLst/>
                          <a:latin typeface="Calibri" panose="020F0502020204030204" pitchFamily="34" charset="0"/>
                        </a:rPr>
                        <a:t>TW01</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Whole class format</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The entire class is talking, listening, or working together. Students are not divided into groups or working independently.</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High-Leverage Practices</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General Teacher Practice</a:t>
                      </a:r>
                    </a:p>
                  </a:txBody>
                  <a:tcPr marL="8156" marR="8156" marT="8156"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Teachers are responsible for managing and monitoring student learning</a:t>
                      </a:r>
                    </a:p>
                  </a:txBody>
                  <a:tcPr marL="8156" marR="8156" marT="8156" marB="0" anchor="b">
                    <a:lnL>
                      <a:noFill/>
                    </a:lnL>
                    <a:lnR>
                      <a:noFill/>
                    </a:lnR>
                    <a:lnT>
                      <a:noFill/>
                    </a:lnT>
                    <a:lnB>
                      <a:noFill/>
                    </a:lnB>
                  </a:tcPr>
                </a:tc>
                <a:extLst>
                  <a:ext uri="{0D108BD9-81ED-4DB2-BD59-A6C34878D82A}">
                    <a16:rowId xmlns:a16="http://schemas.microsoft.com/office/drawing/2014/main" val="1112083937"/>
                  </a:ext>
                </a:extLst>
              </a:tr>
            </a:tbl>
          </a:graphicData>
        </a:graphic>
      </p:graphicFrame>
    </p:spTree>
    <p:extLst>
      <p:ext uri="{BB962C8B-B14F-4D97-AF65-F5344CB8AC3E}">
        <p14:creationId xmlns:p14="http://schemas.microsoft.com/office/powerpoint/2010/main" val="72381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897CA0-3BA7-C247-ACCA-94DCFC10C12C}"/>
              </a:ext>
            </a:extLst>
          </p:cNvPr>
          <p:cNvPicPr>
            <a:picLocks noChangeAspect="1"/>
          </p:cNvPicPr>
          <p:nvPr/>
        </p:nvPicPr>
        <p:blipFill>
          <a:blip r:embed="rId2"/>
          <a:stretch>
            <a:fillRect/>
          </a:stretch>
        </p:blipFill>
        <p:spPr>
          <a:xfrm>
            <a:off x="1834165" y="0"/>
            <a:ext cx="8523669" cy="6858000"/>
          </a:xfrm>
          <a:prstGeom prst="rect">
            <a:avLst/>
          </a:prstGeom>
        </p:spPr>
      </p:pic>
      <p:sp>
        <p:nvSpPr>
          <p:cNvPr id="5" name="Title 4">
            <a:extLst>
              <a:ext uri="{FF2B5EF4-FFF2-40B4-BE49-F238E27FC236}">
                <a16:creationId xmlns:a16="http://schemas.microsoft.com/office/drawing/2014/main" id="{6EB0FEE3-98F3-DC4E-9F39-0ED029CDA1A5}"/>
              </a:ext>
            </a:extLst>
          </p:cNvPr>
          <p:cNvSpPr>
            <a:spLocks noGrp="1"/>
          </p:cNvSpPr>
          <p:nvPr>
            <p:ph type="title"/>
          </p:nvPr>
        </p:nvSpPr>
        <p:spPr/>
        <p:txBody>
          <a:bodyPr>
            <a:normAutofit/>
          </a:bodyPr>
          <a:lstStyle/>
          <a:p>
            <a:r>
              <a:rPr lang="en-US" sz="2800" b="1" dirty="0"/>
              <a:t>Decision Tree Based On Question</a:t>
            </a:r>
            <a:br>
              <a:rPr lang="en-US" sz="2800" b="1" dirty="0"/>
            </a:br>
            <a:r>
              <a:rPr lang="en-US" sz="2800" b="1" dirty="0"/>
              <a:t>Distribution Across TW08 Transcripts</a:t>
            </a:r>
            <a:br>
              <a:rPr lang="en-US" sz="2800" b="1" dirty="0"/>
            </a:br>
            <a:r>
              <a:rPr lang="en-US" sz="2800" b="1" dirty="0"/>
              <a:t>(Preliminary)</a:t>
            </a:r>
          </a:p>
        </p:txBody>
      </p:sp>
    </p:spTree>
    <p:extLst>
      <p:ext uri="{BB962C8B-B14F-4D97-AF65-F5344CB8AC3E}">
        <p14:creationId xmlns:p14="http://schemas.microsoft.com/office/powerpoint/2010/main" val="3063004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34AB68-DF19-344F-9736-B065B32F8A77}"/>
              </a:ext>
            </a:extLst>
          </p:cNvPr>
          <p:cNvPicPr>
            <a:picLocks noChangeAspect="1"/>
          </p:cNvPicPr>
          <p:nvPr/>
        </p:nvPicPr>
        <p:blipFill>
          <a:blip r:embed="rId3"/>
          <a:stretch>
            <a:fillRect/>
          </a:stretch>
        </p:blipFill>
        <p:spPr>
          <a:xfrm>
            <a:off x="0" y="381000"/>
            <a:ext cx="12192000" cy="6096000"/>
          </a:xfrm>
          <a:prstGeom prst="rect">
            <a:avLst/>
          </a:prstGeom>
        </p:spPr>
      </p:pic>
    </p:spTree>
    <p:extLst>
      <p:ext uri="{BB962C8B-B14F-4D97-AF65-F5344CB8AC3E}">
        <p14:creationId xmlns:p14="http://schemas.microsoft.com/office/powerpoint/2010/main" val="3985385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FE59-F152-924C-98A2-C41098B0FF6D}"/>
              </a:ext>
            </a:extLst>
          </p:cNvPr>
          <p:cNvSpPr>
            <a:spLocks noGrp="1"/>
          </p:cNvSpPr>
          <p:nvPr>
            <p:ph type="title"/>
          </p:nvPr>
        </p:nvSpPr>
        <p:spPr/>
        <p:txBody>
          <a:bodyPr>
            <a:normAutofit/>
          </a:bodyPr>
          <a:lstStyle/>
          <a:p>
            <a:r>
              <a:rPr lang="en-US" sz="2800" b="1" dirty="0"/>
              <a:t>Plot Voting </a:t>
            </a:r>
            <a:br>
              <a:rPr lang="en-US" sz="2800" b="1" dirty="0"/>
            </a:br>
            <a:r>
              <a:rPr lang="en-US" sz="2800" b="1" dirty="0"/>
              <a:t>Decision Regions</a:t>
            </a:r>
            <a:br>
              <a:rPr lang="en-US" sz="2800" b="1" dirty="0"/>
            </a:br>
            <a:r>
              <a:rPr lang="en-US" sz="2800" b="1" dirty="0"/>
              <a:t>(Preliminary)</a:t>
            </a:r>
          </a:p>
        </p:txBody>
      </p:sp>
      <p:pic>
        <p:nvPicPr>
          <p:cNvPr id="5" name="Picture 4">
            <a:extLst>
              <a:ext uri="{FF2B5EF4-FFF2-40B4-BE49-F238E27FC236}">
                <a16:creationId xmlns:a16="http://schemas.microsoft.com/office/drawing/2014/main" id="{60144B8A-13EE-5B4D-BA36-795F0DCD0697}"/>
              </a:ext>
            </a:extLst>
          </p:cNvPr>
          <p:cNvPicPr>
            <a:picLocks noChangeAspect="1"/>
          </p:cNvPicPr>
          <p:nvPr/>
        </p:nvPicPr>
        <p:blipFill>
          <a:blip r:embed="rId3"/>
          <a:stretch>
            <a:fillRect/>
          </a:stretch>
        </p:blipFill>
        <p:spPr>
          <a:xfrm>
            <a:off x="3638161" y="0"/>
            <a:ext cx="8572500" cy="6858000"/>
          </a:xfrm>
          <a:prstGeom prst="rect">
            <a:avLst/>
          </a:prstGeom>
        </p:spPr>
      </p:pic>
      <p:sp>
        <p:nvSpPr>
          <p:cNvPr id="6" name="Rectangle 5">
            <a:extLst>
              <a:ext uri="{FF2B5EF4-FFF2-40B4-BE49-F238E27FC236}">
                <a16:creationId xmlns:a16="http://schemas.microsoft.com/office/drawing/2014/main" id="{05801086-EA5E-A94A-874C-82CD5899FBE6}"/>
              </a:ext>
            </a:extLst>
          </p:cNvPr>
          <p:cNvSpPr/>
          <p:nvPr/>
        </p:nvSpPr>
        <p:spPr>
          <a:xfrm>
            <a:off x="321308" y="1690688"/>
            <a:ext cx="4211217" cy="2862322"/>
          </a:xfrm>
          <a:prstGeom prst="rect">
            <a:avLst/>
          </a:prstGeom>
        </p:spPr>
        <p:txBody>
          <a:bodyPr wrap="square">
            <a:spAutoFit/>
          </a:bodyPr>
          <a:lstStyle/>
          <a:p>
            <a:r>
              <a:rPr lang="en-US" i="1" dirty="0">
                <a:solidFill>
                  <a:srgbClr val="808080"/>
                </a:solidFill>
              </a:rPr>
              <a:t># Training classifiers</a:t>
            </a:r>
            <a:br>
              <a:rPr lang="en-US" i="1" dirty="0">
                <a:solidFill>
                  <a:srgbClr val="808080"/>
                </a:solidFill>
              </a:rPr>
            </a:br>
            <a:r>
              <a:rPr lang="en-US" dirty="0"/>
              <a:t>clf1 = </a:t>
            </a:r>
            <a:r>
              <a:rPr lang="en-US" dirty="0" err="1"/>
              <a:t>DecisionTreeClassifier</a:t>
            </a:r>
            <a:r>
              <a:rPr lang="en-US" dirty="0"/>
              <a:t>(</a:t>
            </a:r>
            <a:r>
              <a:rPr lang="en-US" dirty="0" err="1">
                <a:solidFill>
                  <a:srgbClr val="660099"/>
                </a:solidFill>
              </a:rPr>
              <a:t>max_depth</a:t>
            </a:r>
            <a:r>
              <a:rPr lang="en-US" dirty="0"/>
              <a:t>=</a:t>
            </a:r>
            <a:r>
              <a:rPr lang="en-US" dirty="0">
                <a:solidFill>
                  <a:srgbClr val="0000FF"/>
                </a:solidFill>
              </a:rPr>
              <a:t>4</a:t>
            </a:r>
            <a:r>
              <a:rPr lang="en-US" dirty="0"/>
              <a:t>)</a:t>
            </a:r>
            <a:br>
              <a:rPr lang="en-US" dirty="0"/>
            </a:br>
            <a:r>
              <a:rPr lang="en-US" dirty="0"/>
              <a:t>clf2 = </a:t>
            </a:r>
            <a:r>
              <a:rPr lang="en-US" dirty="0" err="1"/>
              <a:t>KNeighborsClassifier</a:t>
            </a:r>
            <a:r>
              <a:rPr lang="en-US" dirty="0"/>
              <a:t>(</a:t>
            </a:r>
            <a:r>
              <a:rPr lang="en-US" dirty="0" err="1">
                <a:solidFill>
                  <a:srgbClr val="660099"/>
                </a:solidFill>
              </a:rPr>
              <a:t>n_neighbors</a:t>
            </a:r>
            <a:r>
              <a:rPr lang="en-US" dirty="0"/>
              <a:t>=</a:t>
            </a:r>
            <a:r>
              <a:rPr lang="en-US" dirty="0">
                <a:solidFill>
                  <a:srgbClr val="0000FF"/>
                </a:solidFill>
              </a:rPr>
              <a:t>7</a:t>
            </a:r>
            <a:r>
              <a:rPr lang="en-US" dirty="0"/>
              <a:t>)</a:t>
            </a:r>
            <a:br>
              <a:rPr lang="en-US" dirty="0"/>
            </a:br>
            <a:r>
              <a:rPr lang="en-US" dirty="0"/>
              <a:t>clf3 = SVC(</a:t>
            </a:r>
            <a:r>
              <a:rPr lang="en-US" dirty="0">
                <a:solidFill>
                  <a:srgbClr val="660099"/>
                </a:solidFill>
              </a:rPr>
              <a:t>kernel</a:t>
            </a:r>
            <a:r>
              <a:rPr lang="en-US" dirty="0"/>
              <a:t>=</a:t>
            </a:r>
            <a:r>
              <a:rPr lang="en-US" b="1" dirty="0">
                <a:solidFill>
                  <a:srgbClr val="008000"/>
                </a:solidFill>
              </a:rPr>
              <a:t>'</a:t>
            </a:r>
            <a:r>
              <a:rPr lang="en-US" b="1" dirty="0" err="1">
                <a:solidFill>
                  <a:srgbClr val="008000"/>
                </a:solidFill>
              </a:rPr>
              <a:t>rbf</a:t>
            </a:r>
            <a:r>
              <a:rPr lang="en-US" b="1" dirty="0">
                <a:solidFill>
                  <a:srgbClr val="008000"/>
                </a:solidFill>
              </a:rPr>
              <a:t>'</a:t>
            </a:r>
            <a:r>
              <a:rPr lang="en-US" dirty="0"/>
              <a:t>, </a:t>
            </a:r>
            <a:r>
              <a:rPr lang="en-US" dirty="0">
                <a:solidFill>
                  <a:srgbClr val="660099"/>
                </a:solidFill>
              </a:rPr>
              <a:t>probability</a:t>
            </a:r>
            <a:r>
              <a:rPr lang="en-US" dirty="0"/>
              <a:t>=</a:t>
            </a:r>
            <a:r>
              <a:rPr lang="en-US" dirty="0">
                <a:solidFill>
                  <a:srgbClr val="000080"/>
                </a:solidFill>
              </a:rPr>
              <a:t>True</a:t>
            </a:r>
            <a:r>
              <a:rPr lang="en-US" dirty="0"/>
              <a:t>)</a:t>
            </a:r>
            <a:br>
              <a:rPr lang="en-US" dirty="0"/>
            </a:br>
            <a:r>
              <a:rPr lang="en-US" dirty="0" err="1"/>
              <a:t>eclf</a:t>
            </a:r>
            <a:r>
              <a:rPr lang="en-US" dirty="0"/>
              <a:t> = </a:t>
            </a:r>
            <a:r>
              <a:rPr lang="en-US" dirty="0" err="1"/>
              <a:t>VotingClassifier</a:t>
            </a:r>
            <a:r>
              <a:rPr lang="en-US" dirty="0"/>
              <a:t>(</a:t>
            </a:r>
            <a:r>
              <a:rPr lang="en-US" dirty="0">
                <a:solidFill>
                  <a:srgbClr val="660099"/>
                </a:solidFill>
              </a:rPr>
              <a:t>estimators</a:t>
            </a:r>
            <a:r>
              <a:rPr lang="en-US" dirty="0"/>
              <a:t>=</a:t>
            </a:r>
          </a:p>
          <a:p>
            <a:r>
              <a:rPr lang="en-US" dirty="0"/>
              <a:t>  [(</a:t>
            </a:r>
            <a:r>
              <a:rPr lang="en-US" b="1" dirty="0">
                <a:solidFill>
                  <a:srgbClr val="008000"/>
                </a:solidFill>
              </a:rPr>
              <a:t>'</a:t>
            </a:r>
            <a:r>
              <a:rPr lang="en-US" b="1" dirty="0" err="1">
                <a:solidFill>
                  <a:srgbClr val="008000"/>
                </a:solidFill>
              </a:rPr>
              <a:t>dt</a:t>
            </a:r>
            <a:r>
              <a:rPr lang="en-US" b="1" dirty="0">
                <a:solidFill>
                  <a:srgbClr val="008000"/>
                </a:solidFill>
              </a:rPr>
              <a:t>'</a:t>
            </a:r>
            <a:r>
              <a:rPr lang="en-US" dirty="0"/>
              <a:t>, clf1), </a:t>
            </a:r>
          </a:p>
          <a:p>
            <a:r>
              <a:rPr lang="en-US" dirty="0"/>
              <a:t>  (</a:t>
            </a:r>
            <a:r>
              <a:rPr lang="en-US" b="1" dirty="0">
                <a:solidFill>
                  <a:srgbClr val="008000"/>
                </a:solidFill>
              </a:rPr>
              <a:t>'</a:t>
            </a:r>
            <a:r>
              <a:rPr lang="en-US" b="1" dirty="0" err="1">
                <a:solidFill>
                  <a:srgbClr val="008000"/>
                </a:solidFill>
              </a:rPr>
              <a:t>knn</a:t>
            </a:r>
            <a:r>
              <a:rPr lang="en-US" b="1" dirty="0">
                <a:solidFill>
                  <a:srgbClr val="008000"/>
                </a:solidFill>
              </a:rPr>
              <a:t>'</a:t>
            </a:r>
            <a:r>
              <a:rPr lang="en-US" dirty="0"/>
              <a:t>, clf2),</a:t>
            </a:r>
            <a:br>
              <a:rPr lang="en-US" dirty="0"/>
            </a:br>
            <a:r>
              <a:rPr lang="en-US" dirty="0"/>
              <a:t>  (</a:t>
            </a:r>
            <a:r>
              <a:rPr lang="en-US" b="1" dirty="0">
                <a:solidFill>
                  <a:srgbClr val="008000"/>
                </a:solidFill>
              </a:rPr>
              <a:t>'svc'</a:t>
            </a:r>
            <a:r>
              <a:rPr lang="en-US" dirty="0"/>
              <a:t>, clf3)],</a:t>
            </a:r>
            <a:br>
              <a:rPr lang="en-US" dirty="0"/>
            </a:br>
            <a:r>
              <a:rPr lang="en-US" dirty="0"/>
              <a:t>  </a:t>
            </a:r>
            <a:r>
              <a:rPr lang="en-US" dirty="0">
                <a:solidFill>
                  <a:srgbClr val="660099"/>
                </a:solidFill>
              </a:rPr>
              <a:t>voting</a:t>
            </a:r>
            <a:r>
              <a:rPr lang="en-US" dirty="0"/>
              <a:t>=</a:t>
            </a:r>
            <a:r>
              <a:rPr lang="en-US" b="1" dirty="0">
                <a:solidFill>
                  <a:srgbClr val="008000"/>
                </a:solidFill>
              </a:rPr>
              <a:t>'soft'</a:t>
            </a:r>
            <a:r>
              <a:rPr lang="en-US" dirty="0"/>
              <a:t>, </a:t>
            </a:r>
            <a:r>
              <a:rPr lang="en-US" dirty="0">
                <a:solidFill>
                  <a:srgbClr val="660099"/>
                </a:solidFill>
              </a:rPr>
              <a:t>weights</a:t>
            </a:r>
            <a:r>
              <a:rPr lang="en-US" dirty="0"/>
              <a:t>=[</a:t>
            </a:r>
            <a:r>
              <a:rPr lang="en-US" dirty="0">
                <a:solidFill>
                  <a:srgbClr val="0000FF"/>
                </a:solidFill>
              </a:rPr>
              <a:t>2</a:t>
            </a:r>
            <a:r>
              <a:rPr lang="en-US" dirty="0"/>
              <a:t>, </a:t>
            </a:r>
            <a:r>
              <a:rPr lang="en-US" dirty="0">
                <a:solidFill>
                  <a:srgbClr val="0000FF"/>
                </a:solidFill>
              </a:rPr>
              <a:t>1</a:t>
            </a:r>
            <a:r>
              <a:rPr lang="en-US" dirty="0"/>
              <a:t>, </a:t>
            </a:r>
            <a:r>
              <a:rPr lang="en-US" dirty="0">
                <a:solidFill>
                  <a:srgbClr val="0000FF"/>
                </a:solidFill>
              </a:rPr>
              <a:t>2</a:t>
            </a:r>
            <a:r>
              <a:rPr lang="en-US" dirty="0"/>
              <a:t>])</a:t>
            </a:r>
            <a:br>
              <a:rPr lang="en-US" dirty="0"/>
            </a:br>
            <a:endParaRPr lang="en-US" dirty="0"/>
          </a:p>
        </p:txBody>
      </p:sp>
      <p:sp>
        <p:nvSpPr>
          <p:cNvPr id="3" name="TextBox 2">
            <a:extLst>
              <a:ext uri="{FF2B5EF4-FFF2-40B4-BE49-F238E27FC236}">
                <a16:creationId xmlns:a16="http://schemas.microsoft.com/office/drawing/2014/main" id="{758B4B4C-2B2B-7A49-A23B-E69C6BD485D0}"/>
              </a:ext>
            </a:extLst>
          </p:cNvPr>
          <p:cNvSpPr txBox="1"/>
          <p:nvPr/>
        </p:nvSpPr>
        <p:spPr>
          <a:xfrm>
            <a:off x="321308" y="4272677"/>
            <a:ext cx="4501660" cy="2585323"/>
          </a:xfrm>
          <a:prstGeom prst="rect">
            <a:avLst/>
          </a:prstGeom>
          <a:noFill/>
        </p:spPr>
        <p:txBody>
          <a:bodyPr wrap="square" rtlCol="0">
            <a:spAutoFit/>
          </a:bodyPr>
          <a:lstStyle/>
          <a:p>
            <a:r>
              <a:rPr lang="en-US" dirty="0"/>
              <a:t>Run:4 </a:t>
            </a:r>
          </a:p>
          <a:p>
            <a:r>
              <a:rPr lang="en-US" dirty="0" err="1"/>
              <a:t>DecisionTreeClassifier</a:t>
            </a:r>
            <a:r>
              <a:rPr lang="en-US" dirty="0"/>
              <a:t> 0.735042735043 </a:t>
            </a:r>
            <a:r>
              <a:rPr lang="en-US" dirty="0" err="1"/>
              <a:t>KNeighborsClassifier</a:t>
            </a:r>
            <a:r>
              <a:rPr lang="en-US" dirty="0"/>
              <a:t> 0.683760683761 </a:t>
            </a:r>
          </a:p>
          <a:p>
            <a:r>
              <a:rPr lang="en-US" dirty="0"/>
              <a:t>SVC 0.735042735043 </a:t>
            </a:r>
          </a:p>
          <a:p>
            <a:r>
              <a:rPr lang="en-US" dirty="0" err="1"/>
              <a:t>VotingClassifier</a:t>
            </a:r>
            <a:r>
              <a:rPr lang="en-US" dirty="0"/>
              <a:t> 0.717948717949 </a:t>
            </a:r>
          </a:p>
          <a:p>
            <a:r>
              <a:rPr lang="en-US" dirty="0"/>
              <a:t>average score: 0.6991452991452991 </a:t>
            </a:r>
          </a:p>
          <a:p>
            <a:r>
              <a:rPr lang="en-US" dirty="0"/>
              <a:t>average score: 0.682051282051282  </a:t>
            </a:r>
          </a:p>
          <a:p>
            <a:r>
              <a:rPr lang="en-US" dirty="0"/>
              <a:t>average score: 0.6871794871794872  </a:t>
            </a:r>
          </a:p>
          <a:p>
            <a:r>
              <a:rPr lang="en-US" dirty="0"/>
              <a:t>average score: 0.7059829059829059</a:t>
            </a:r>
          </a:p>
        </p:txBody>
      </p:sp>
    </p:spTree>
    <p:extLst>
      <p:ext uri="{BB962C8B-B14F-4D97-AF65-F5344CB8AC3E}">
        <p14:creationId xmlns:p14="http://schemas.microsoft.com/office/powerpoint/2010/main" val="2214716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6478-5EFA-A14E-9E31-01F90777C1F4}"/>
              </a:ext>
            </a:extLst>
          </p:cNvPr>
          <p:cNvSpPr>
            <a:spLocks noGrp="1"/>
          </p:cNvSpPr>
          <p:nvPr>
            <p:ph type="title"/>
          </p:nvPr>
        </p:nvSpPr>
        <p:spPr>
          <a:xfrm>
            <a:off x="483637" y="365125"/>
            <a:ext cx="10515600" cy="1325563"/>
          </a:xfrm>
        </p:spPr>
        <p:txBody>
          <a:bodyPr>
            <a:normAutofit/>
          </a:bodyPr>
          <a:lstStyle/>
          <a:p>
            <a:r>
              <a:rPr lang="en-US" sz="2800" b="1" dirty="0" err="1"/>
              <a:t>Adaboost</a:t>
            </a:r>
            <a:br>
              <a:rPr lang="en-US" sz="2800" b="1" dirty="0"/>
            </a:br>
            <a:r>
              <a:rPr lang="en-US" sz="2800" b="1" dirty="0"/>
              <a:t>(Preliminary)</a:t>
            </a:r>
          </a:p>
        </p:txBody>
      </p:sp>
      <p:pic>
        <p:nvPicPr>
          <p:cNvPr id="5" name="Picture 4">
            <a:extLst>
              <a:ext uri="{FF2B5EF4-FFF2-40B4-BE49-F238E27FC236}">
                <a16:creationId xmlns:a16="http://schemas.microsoft.com/office/drawing/2014/main" id="{63AA2821-167E-484B-8583-9E02BF154C7E}"/>
              </a:ext>
            </a:extLst>
          </p:cNvPr>
          <p:cNvPicPr>
            <a:picLocks noChangeAspect="1"/>
          </p:cNvPicPr>
          <p:nvPr/>
        </p:nvPicPr>
        <p:blipFill>
          <a:blip r:embed="rId3"/>
          <a:stretch>
            <a:fillRect/>
          </a:stretch>
        </p:blipFill>
        <p:spPr>
          <a:xfrm>
            <a:off x="0" y="1690688"/>
            <a:ext cx="12192000" cy="4064000"/>
          </a:xfrm>
          <a:prstGeom prst="rect">
            <a:avLst/>
          </a:prstGeom>
        </p:spPr>
      </p:pic>
      <p:sp>
        <p:nvSpPr>
          <p:cNvPr id="8" name="TextBox 7">
            <a:extLst>
              <a:ext uri="{FF2B5EF4-FFF2-40B4-BE49-F238E27FC236}">
                <a16:creationId xmlns:a16="http://schemas.microsoft.com/office/drawing/2014/main" id="{31EDEC60-45FD-9742-BF95-80108E03DCB0}"/>
              </a:ext>
            </a:extLst>
          </p:cNvPr>
          <p:cNvSpPr txBox="1"/>
          <p:nvPr/>
        </p:nvSpPr>
        <p:spPr>
          <a:xfrm>
            <a:off x="1231641" y="6326155"/>
            <a:ext cx="6638549" cy="369332"/>
          </a:xfrm>
          <a:prstGeom prst="rect">
            <a:avLst/>
          </a:prstGeom>
          <a:noFill/>
        </p:spPr>
        <p:txBody>
          <a:bodyPr wrap="none" rtlCol="0">
            <a:spAutoFit/>
          </a:bodyPr>
          <a:lstStyle/>
          <a:p>
            <a:r>
              <a:rPr lang="en-US" dirty="0"/>
              <a:t>Features: Analytic Score; Emotional Range  Label: TW08 or No TW08 </a:t>
            </a:r>
          </a:p>
        </p:txBody>
      </p:sp>
    </p:spTree>
    <p:extLst>
      <p:ext uri="{BB962C8B-B14F-4D97-AF65-F5344CB8AC3E}">
        <p14:creationId xmlns:p14="http://schemas.microsoft.com/office/powerpoint/2010/main" val="2526481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6478-5EFA-A14E-9E31-01F90777C1F4}"/>
              </a:ext>
            </a:extLst>
          </p:cNvPr>
          <p:cNvSpPr>
            <a:spLocks noGrp="1"/>
          </p:cNvSpPr>
          <p:nvPr>
            <p:ph type="title"/>
          </p:nvPr>
        </p:nvSpPr>
        <p:spPr>
          <a:xfrm>
            <a:off x="483637" y="365125"/>
            <a:ext cx="10515600" cy="1325563"/>
          </a:xfrm>
        </p:spPr>
        <p:txBody>
          <a:bodyPr>
            <a:normAutofit/>
          </a:bodyPr>
          <a:lstStyle/>
          <a:p>
            <a:r>
              <a:rPr lang="en-US" sz="2800" b="1" dirty="0" err="1"/>
              <a:t>Adaboost</a:t>
            </a:r>
            <a:br>
              <a:rPr lang="en-US" sz="2800" b="1" dirty="0"/>
            </a:br>
            <a:r>
              <a:rPr lang="en-US" sz="2800" b="1" dirty="0"/>
              <a:t>(Preliminary)</a:t>
            </a:r>
          </a:p>
        </p:txBody>
      </p:sp>
      <p:sp>
        <p:nvSpPr>
          <p:cNvPr id="8" name="TextBox 7">
            <a:extLst>
              <a:ext uri="{FF2B5EF4-FFF2-40B4-BE49-F238E27FC236}">
                <a16:creationId xmlns:a16="http://schemas.microsoft.com/office/drawing/2014/main" id="{31EDEC60-45FD-9742-BF95-80108E03DCB0}"/>
              </a:ext>
            </a:extLst>
          </p:cNvPr>
          <p:cNvSpPr txBox="1"/>
          <p:nvPr/>
        </p:nvSpPr>
        <p:spPr>
          <a:xfrm>
            <a:off x="1231641" y="6326155"/>
            <a:ext cx="6638549" cy="369332"/>
          </a:xfrm>
          <a:prstGeom prst="rect">
            <a:avLst/>
          </a:prstGeom>
          <a:noFill/>
        </p:spPr>
        <p:txBody>
          <a:bodyPr wrap="none" rtlCol="0">
            <a:spAutoFit/>
          </a:bodyPr>
          <a:lstStyle/>
          <a:p>
            <a:r>
              <a:rPr lang="en-US" dirty="0"/>
              <a:t>Features: Analytic Score; Emotional Range  Label: TW08 or No TW08 </a:t>
            </a:r>
          </a:p>
        </p:txBody>
      </p:sp>
      <p:pic>
        <p:nvPicPr>
          <p:cNvPr id="4" name="Picture 3">
            <a:extLst>
              <a:ext uri="{FF2B5EF4-FFF2-40B4-BE49-F238E27FC236}">
                <a16:creationId xmlns:a16="http://schemas.microsoft.com/office/drawing/2014/main" id="{2A0BFF67-429B-9F46-9412-7A6C3B949FD6}"/>
              </a:ext>
            </a:extLst>
          </p:cNvPr>
          <p:cNvPicPr>
            <a:picLocks noChangeAspect="1"/>
          </p:cNvPicPr>
          <p:nvPr/>
        </p:nvPicPr>
        <p:blipFill>
          <a:blip r:embed="rId3"/>
          <a:stretch>
            <a:fillRect/>
          </a:stretch>
        </p:blipFill>
        <p:spPr>
          <a:xfrm>
            <a:off x="2596662" y="839755"/>
            <a:ext cx="7315200" cy="5486400"/>
          </a:xfrm>
          <a:prstGeom prst="rect">
            <a:avLst/>
          </a:prstGeom>
        </p:spPr>
      </p:pic>
    </p:spTree>
    <p:extLst>
      <p:ext uri="{BB962C8B-B14F-4D97-AF65-F5344CB8AC3E}">
        <p14:creationId xmlns:p14="http://schemas.microsoft.com/office/powerpoint/2010/main" val="2601720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 #6</a:t>
            </a:r>
          </a:p>
        </p:txBody>
      </p:sp>
      <p:sp>
        <p:nvSpPr>
          <p:cNvPr id="6" name="Content Placeholder 5"/>
          <p:cNvSpPr>
            <a:spLocks noGrp="1"/>
          </p:cNvSpPr>
          <p:nvPr>
            <p:ph idx="1"/>
          </p:nvPr>
        </p:nvSpPr>
        <p:spPr/>
        <p:txBody>
          <a:bodyPr>
            <a:normAutofit/>
          </a:bodyPr>
          <a:lstStyle/>
          <a:p>
            <a:r>
              <a:rPr lang="en-US" dirty="0"/>
              <a:t>Intuition: Treat dialogue chunks in as one might an image</a:t>
            </a:r>
          </a:p>
          <a:p>
            <a:r>
              <a:rPr lang="en-US" dirty="0"/>
              <a:t>Method: Train a (Convolutional) Neural Network treating cc segments/extents as frames</a:t>
            </a:r>
          </a:p>
          <a:p>
            <a:endParaRPr lang="en-US" dirty="0"/>
          </a:p>
          <a:p>
            <a:pPr marL="0" indent="0">
              <a:buNone/>
            </a:pPr>
            <a:endParaRPr lang="en-US" dirty="0"/>
          </a:p>
        </p:txBody>
      </p:sp>
      <p:sp>
        <p:nvSpPr>
          <p:cNvPr id="2" name="Rectangle 1"/>
          <p:cNvSpPr/>
          <p:nvPr/>
        </p:nvSpPr>
        <p:spPr>
          <a:xfrm>
            <a:off x="838200" y="4145638"/>
            <a:ext cx="6096000" cy="2031325"/>
          </a:xfrm>
          <a:prstGeom prst="rect">
            <a:avLst/>
          </a:prstGeom>
        </p:spPr>
        <p:txBody>
          <a:bodyPr>
            <a:spAutoFit/>
          </a:bodyPr>
          <a:lstStyle/>
          <a:p>
            <a:r>
              <a:rPr lang="en-US" b="1" dirty="0"/>
              <a:t>Status:</a:t>
            </a:r>
          </a:p>
          <a:p>
            <a:endParaRPr lang="en-US" dirty="0"/>
          </a:p>
          <a:p>
            <a:r>
              <a:rPr lang="en-US" dirty="0"/>
              <a:t>RNN/LSTM  NN maybe more appropriate</a:t>
            </a:r>
          </a:p>
          <a:p>
            <a:r>
              <a:rPr lang="en-US" dirty="0"/>
              <a:t>Programmed a rudimentary CNN</a:t>
            </a:r>
          </a:p>
          <a:p>
            <a:r>
              <a:rPr lang="en-US" dirty="0"/>
              <a:t>Drawing from research on discourse analysis</a:t>
            </a:r>
          </a:p>
          <a:p>
            <a:endParaRPr lang="en-US" dirty="0"/>
          </a:p>
          <a:p>
            <a:r>
              <a:rPr lang="en-US" b="1" dirty="0"/>
              <a:t>Observations:</a:t>
            </a:r>
          </a:p>
        </p:txBody>
      </p:sp>
    </p:spTree>
    <p:extLst>
      <p:ext uri="{BB962C8B-B14F-4D97-AF65-F5344CB8AC3E}">
        <p14:creationId xmlns:p14="http://schemas.microsoft.com/office/powerpoint/2010/main" val="3006116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BC6A-1359-324A-8CAA-E25365B73FD3}"/>
              </a:ext>
            </a:extLst>
          </p:cNvPr>
          <p:cNvSpPr>
            <a:spLocks noGrp="1"/>
          </p:cNvSpPr>
          <p:nvPr>
            <p:ph type="title"/>
          </p:nvPr>
        </p:nvSpPr>
        <p:spPr/>
        <p:txBody>
          <a:bodyPr/>
          <a:lstStyle/>
          <a:p>
            <a:r>
              <a:rPr lang="en-US" dirty="0">
                <a:solidFill>
                  <a:srgbClr val="FF0000"/>
                </a:solidFill>
              </a:rPr>
              <a:t>CNN - Graph</a:t>
            </a:r>
          </a:p>
        </p:txBody>
      </p:sp>
      <p:pic>
        <p:nvPicPr>
          <p:cNvPr id="5" name="Content Placeholder 4">
            <a:extLst>
              <a:ext uri="{FF2B5EF4-FFF2-40B4-BE49-F238E27FC236}">
                <a16:creationId xmlns:a16="http://schemas.microsoft.com/office/drawing/2014/main" id="{BAF7B14C-BA73-E340-A768-E03100A78B38}"/>
              </a:ext>
            </a:extLst>
          </p:cNvPr>
          <p:cNvPicPr>
            <a:picLocks noGrp="1" noChangeAspect="1"/>
          </p:cNvPicPr>
          <p:nvPr>
            <p:ph idx="1"/>
          </p:nvPr>
        </p:nvPicPr>
        <p:blipFill>
          <a:blip r:embed="rId2"/>
          <a:stretch>
            <a:fillRect/>
          </a:stretch>
        </p:blipFill>
        <p:spPr>
          <a:xfrm>
            <a:off x="1968500" y="1472370"/>
            <a:ext cx="7596854" cy="4907793"/>
          </a:xfrm>
        </p:spPr>
      </p:pic>
    </p:spTree>
    <p:extLst>
      <p:ext uri="{BB962C8B-B14F-4D97-AF65-F5344CB8AC3E}">
        <p14:creationId xmlns:p14="http://schemas.microsoft.com/office/powerpoint/2010/main" val="3410865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E5B0-D9A7-1449-B26B-E821124EC75B}"/>
              </a:ext>
            </a:extLst>
          </p:cNvPr>
          <p:cNvSpPr>
            <a:spLocks noGrp="1"/>
          </p:cNvSpPr>
          <p:nvPr>
            <p:ph type="title"/>
          </p:nvPr>
        </p:nvSpPr>
        <p:spPr/>
        <p:txBody>
          <a:bodyPr/>
          <a:lstStyle/>
          <a:p>
            <a:r>
              <a:rPr lang="en-US" dirty="0"/>
              <a:t>CNN-Distributions</a:t>
            </a:r>
          </a:p>
        </p:txBody>
      </p:sp>
      <p:pic>
        <p:nvPicPr>
          <p:cNvPr id="5" name="Content Placeholder 4">
            <a:extLst>
              <a:ext uri="{FF2B5EF4-FFF2-40B4-BE49-F238E27FC236}">
                <a16:creationId xmlns:a16="http://schemas.microsoft.com/office/drawing/2014/main" id="{16D094DD-4260-CF4B-9529-690CF828042F}"/>
              </a:ext>
            </a:extLst>
          </p:cNvPr>
          <p:cNvPicPr>
            <a:picLocks noGrp="1" noChangeAspect="1"/>
          </p:cNvPicPr>
          <p:nvPr>
            <p:ph idx="1"/>
          </p:nvPr>
        </p:nvPicPr>
        <p:blipFill>
          <a:blip r:embed="rId2"/>
          <a:stretch>
            <a:fillRect/>
          </a:stretch>
        </p:blipFill>
        <p:spPr>
          <a:xfrm>
            <a:off x="2762029" y="1825625"/>
            <a:ext cx="6667941" cy="4351338"/>
          </a:xfrm>
        </p:spPr>
      </p:pic>
    </p:spTree>
    <p:extLst>
      <p:ext uri="{BB962C8B-B14F-4D97-AF65-F5344CB8AC3E}">
        <p14:creationId xmlns:p14="http://schemas.microsoft.com/office/powerpoint/2010/main" val="2339359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5F436-9C4B-3B4F-8910-78C3A6783B8A}"/>
              </a:ext>
            </a:extLst>
          </p:cNvPr>
          <p:cNvSpPr>
            <a:spLocks noGrp="1"/>
          </p:cNvSpPr>
          <p:nvPr>
            <p:ph type="title"/>
          </p:nvPr>
        </p:nvSpPr>
        <p:spPr/>
        <p:txBody>
          <a:bodyPr/>
          <a:lstStyle/>
          <a:p>
            <a:r>
              <a:rPr lang="en-US" dirty="0"/>
              <a:t>CNN-Scalars</a:t>
            </a:r>
          </a:p>
        </p:txBody>
      </p:sp>
      <p:pic>
        <p:nvPicPr>
          <p:cNvPr id="5" name="Content Placeholder 4">
            <a:extLst>
              <a:ext uri="{FF2B5EF4-FFF2-40B4-BE49-F238E27FC236}">
                <a16:creationId xmlns:a16="http://schemas.microsoft.com/office/drawing/2014/main" id="{ADC7BE1A-F57F-C34A-BF24-C63CBA61DA47}"/>
              </a:ext>
            </a:extLst>
          </p:cNvPr>
          <p:cNvPicPr>
            <a:picLocks noGrp="1" noChangeAspect="1"/>
          </p:cNvPicPr>
          <p:nvPr>
            <p:ph idx="1"/>
          </p:nvPr>
        </p:nvPicPr>
        <p:blipFill>
          <a:blip r:embed="rId2"/>
          <a:stretch>
            <a:fillRect/>
          </a:stretch>
        </p:blipFill>
        <p:spPr>
          <a:xfrm>
            <a:off x="1987329" y="1914525"/>
            <a:ext cx="6667941" cy="4351338"/>
          </a:xfrm>
        </p:spPr>
      </p:pic>
    </p:spTree>
    <p:extLst>
      <p:ext uri="{BB962C8B-B14F-4D97-AF65-F5344CB8AC3E}">
        <p14:creationId xmlns:p14="http://schemas.microsoft.com/office/powerpoint/2010/main" val="514893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E648-A30B-214D-8E19-232BB1534243}"/>
              </a:ext>
            </a:extLst>
          </p:cNvPr>
          <p:cNvSpPr>
            <a:spLocks noGrp="1"/>
          </p:cNvSpPr>
          <p:nvPr>
            <p:ph type="title"/>
          </p:nvPr>
        </p:nvSpPr>
        <p:spPr/>
        <p:txBody>
          <a:bodyPr>
            <a:normAutofit/>
          </a:bodyPr>
          <a:lstStyle/>
          <a:p>
            <a:r>
              <a:rPr lang="en-US" sz="2800" b="1" dirty="0"/>
              <a:t>Figure 2: </a:t>
            </a:r>
            <a:r>
              <a:rPr lang="en-US" sz="2800" b="1" dirty="0" err="1"/>
              <a:t>SubRipText</a:t>
            </a:r>
            <a:r>
              <a:rPr lang="en-US" sz="2800" b="1" dirty="0"/>
              <a:t> (SRT) files</a:t>
            </a:r>
          </a:p>
        </p:txBody>
      </p:sp>
      <p:sp>
        <p:nvSpPr>
          <p:cNvPr id="5" name="Rectangle 4">
            <a:extLst>
              <a:ext uri="{FF2B5EF4-FFF2-40B4-BE49-F238E27FC236}">
                <a16:creationId xmlns:a16="http://schemas.microsoft.com/office/drawing/2014/main" id="{E6CD8CD8-12F5-CD43-BF16-F04B11392B2F}"/>
              </a:ext>
            </a:extLst>
          </p:cNvPr>
          <p:cNvSpPr/>
          <p:nvPr/>
        </p:nvSpPr>
        <p:spPr>
          <a:xfrm>
            <a:off x="3048000" y="1476081"/>
            <a:ext cx="6096000" cy="4801314"/>
          </a:xfrm>
          <a:prstGeom prst="rect">
            <a:avLst/>
          </a:prstGeom>
        </p:spPr>
        <p:txBody>
          <a:bodyPr>
            <a:spAutoFit/>
          </a:bodyPr>
          <a:lstStyle/>
          <a:p>
            <a:r>
              <a:rPr lang="en-US" b="1" dirty="0">
                <a:solidFill>
                  <a:schemeClr val="accent6">
                    <a:lumMod val="75000"/>
                  </a:schemeClr>
                </a:solidFill>
              </a:rPr>
              <a:t>1</a:t>
            </a:r>
            <a:br>
              <a:rPr lang="en-US" b="1" dirty="0">
                <a:solidFill>
                  <a:schemeClr val="accent6">
                    <a:lumMod val="75000"/>
                  </a:schemeClr>
                </a:solidFill>
              </a:rPr>
            </a:br>
            <a:r>
              <a:rPr lang="en-US" b="1" dirty="0">
                <a:solidFill>
                  <a:schemeClr val="accent6">
                    <a:lumMod val="75000"/>
                  </a:schemeClr>
                </a:solidFill>
              </a:rPr>
              <a:t>00:00:00,000 --&gt; 00:00:04,180</a:t>
            </a:r>
            <a:br>
              <a:rPr lang="en-US" b="1" dirty="0">
                <a:solidFill>
                  <a:schemeClr val="accent6">
                    <a:lumMod val="75000"/>
                  </a:schemeClr>
                </a:solidFill>
              </a:rPr>
            </a:br>
            <a:r>
              <a:rPr lang="en-US" b="1" dirty="0">
                <a:solidFill>
                  <a:schemeClr val="accent6">
                    <a:lumMod val="75000"/>
                  </a:schemeClr>
                </a:solidFill>
              </a:rPr>
              <a:t>- Okay, I can see two</a:t>
            </a:r>
            <a:br>
              <a:rPr lang="en-US" b="1" dirty="0">
                <a:solidFill>
                  <a:schemeClr val="accent6">
                    <a:lumMod val="75000"/>
                  </a:schemeClr>
                </a:solidFill>
              </a:rPr>
            </a:br>
            <a:br>
              <a:rPr lang="en-US" b="1" dirty="0">
                <a:solidFill>
                  <a:schemeClr val="accent6">
                    <a:lumMod val="75000"/>
                  </a:schemeClr>
                </a:solidFill>
              </a:rPr>
            </a:br>
            <a:r>
              <a:rPr lang="en-US" b="1" dirty="0">
                <a:solidFill>
                  <a:schemeClr val="accent6">
                    <a:lumMod val="75000"/>
                  </a:schemeClr>
                </a:solidFill>
              </a:rPr>
              <a:t>2</a:t>
            </a:r>
            <a:br>
              <a:rPr lang="en-US" b="1" dirty="0">
                <a:solidFill>
                  <a:schemeClr val="accent6">
                    <a:lumMod val="75000"/>
                  </a:schemeClr>
                </a:solidFill>
              </a:rPr>
            </a:br>
            <a:r>
              <a:rPr lang="en-US" b="1" dirty="0">
                <a:solidFill>
                  <a:schemeClr val="accent6">
                    <a:lumMod val="75000"/>
                  </a:schemeClr>
                </a:solidFill>
              </a:rPr>
              <a:t>00:00:04,360 --&gt; 00:00:05,090</a:t>
            </a:r>
            <a:br>
              <a:rPr lang="en-US" b="1" dirty="0">
                <a:solidFill>
                  <a:schemeClr val="accent6">
                    <a:lumMod val="75000"/>
                  </a:schemeClr>
                </a:solidFill>
              </a:rPr>
            </a:br>
            <a:r>
              <a:rPr lang="en-US" b="1" dirty="0">
                <a:solidFill>
                  <a:schemeClr val="accent6">
                    <a:lumMod val="75000"/>
                  </a:schemeClr>
                </a:solidFill>
              </a:rPr>
              <a:t>[inaudible]</a:t>
            </a:r>
            <a:br>
              <a:rPr lang="en-US" b="1" dirty="0">
                <a:solidFill>
                  <a:schemeClr val="accent6">
                    <a:lumMod val="75000"/>
                  </a:schemeClr>
                </a:solidFill>
              </a:rPr>
            </a:br>
            <a:r>
              <a:rPr lang="en-US" b="1" dirty="0">
                <a:solidFill>
                  <a:schemeClr val="accent6">
                    <a:lumMod val="75000"/>
                  </a:schemeClr>
                </a:solidFill>
              </a:rPr>
              <a:t>in here...</a:t>
            </a:r>
            <a:br>
              <a:rPr lang="en-US" b="1" dirty="0">
                <a:solidFill>
                  <a:schemeClr val="accent6">
                    <a:lumMod val="75000"/>
                  </a:schemeClr>
                </a:solidFill>
              </a:rPr>
            </a:br>
            <a:br>
              <a:rPr lang="en-US" b="1" dirty="0">
                <a:solidFill>
                  <a:schemeClr val="accent6">
                    <a:lumMod val="75000"/>
                  </a:schemeClr>
                </a:solidFill>
              </a:rPr>
            </a:br>
            <a:r>
              <a:rPr lang="en-US" b="1" dirty="0">
                <a:solidFill>
                  <a:schemeClr val="accent6">
                    <a:lumMod val="75000"/>
                  </a:schemeClr>
                </a:solidFill>
              </a:rPr>
              <a:t>3</a:t>
            </a:r>
            <a:br>
              <a:rPr lang="en-US" b="1" dirty="0">
                <a:solidFill>
                  <a:schemeClr val="accent6">
                    <a:lumMod val="75000"/>
                  </a:schemeClr>
                </a:solidFill>
              </a:rPr>
            </a:br>
            <a:r>
              <a:rPr lang="en-US" b="1" dirty="0">
                <a:solidFill>
                  <a:schemeClr val="accent6">
                    <a:lumMod val="75000"/>
                  </a:schemeClr>
                </a:solidFill>
              </a:rPr>
              <a:t>00:00:05,270 --&gt; 00:00:08,540</a:t>
            </a:r>
            <a:br>
              <a:rPr lang="en-US" b="1" dirty="0">
                <a:solidFill>
                  <a:schemeClr val="accent6">
                    <a:lumMod val="75000"/>
                  </a:schemeClr>
                </a:solidFill>
              </a:rPr>
            </a:br>
            <a:r>
              <a:rPr lang="en-US" b="1" dirty="0">
                <a:solidFill>
                  <a:schemeClr val="accent6">
                    <a:lumMod val="75000"/>
                  </a:schemeClr>
                </a:solidFill>
              </a:rPr>
              <a:t>- Can you read the article first, please?</a:t>
            </a:r>
            <a:br>
              <a:rPr lang="en-US" b="1" dirty="0">
                <a:solidFill>
                  <a:schemeClr val="accent6">
                    <a:lumMod val="75000"/>
                  </a:schemeClr>
                </a:solidFill>
              </a:rPr>
            </a:br>
            <a:br>
              <a:rPr lang="en-US" b="1" dirty="0">
                <a:solidFill>
                  <a:schemeClr val="accent6">
                    <a:lumMod val="75000"/>
                  </a:schemeClr>
                </a:solidFill>
              </a:rPr>
            </a:br>
            <a:r>
              <a:rPr lang="en-US" b="1" dirty="0">
                <a:solidFill>
                  <a:schemeClr val="accent6">
                    <a:lumMod val="75000"/>
                  </a:schemeClr>
                </a:solidFill>
              </a:rPr>
              <a:t>4</a:t>
            </a:r>
            <a:br>
              <a:rPr lang="en-US" b="1" dirty="0">
                <a:solidFill>
                  <a:schemeClr val="accent6">
                    <a:lumMod val="75000"/>
                  </a:schemeClr>
                </a:solidFill>
              </a:rPr>
            </a:br>
            <a:r>
              <a:rPr lang="en-US" b="1" dirty="0">
                <a:solidFill>
                  <a:schemeClr val="accent6">
                    <a:lumMod val="75000"/>
                  </a:schemeClr>
                </a:solidFill>
              </a:rPr>
              <a:t>00:00:08,720 --&gt; 00:00:10,280</a:t>
            </a:r>
            <a:br>
              <a:rPr lang="en-US" b="1" dirty="0">
                <a:solidFill>
                  <a:schemeClr val="accent6">
                    <a:lumMod val="75000"/>
                  </a:schemeClr>
                </a:solidFill>
              </a:rPr>
            </a:br>
            <a:r>
              <a:rPr lang="en-US" b="1" dirty="0">
                <a:solidFill>
                  <a:schemeClr val="accent6">
                    <a:lumMod val="75000"/>
                  </a:schemeClr>
                </a:solidFill>
              </a:rPr>
              <a:t>- Yes.</a:t>
            </a:r>
            <a:br>
              <a:rPr lang="en-US" b="1" dirty="0">
                <a:solidFill>
                  <a:schemeClr val="accent6">
                    <a:lumMod val="75000"/>
                  </a:schemeClr>
                </a:solidFill>
              </a:rPr>
            </a:br>
            <a:r>
              <a:rPr lang="en-US" b="1" dirty="0">
                <a:solidFill>
                  <a:schemeClr val="accent6">
                    <a:lumMod val="75000"/>
                  </a:schemeClr>
                </a:solidFill>
              </a:rPr>
              <a:t>- Loudly.</a:t>
            </a:r>
          </a:p>
        </p:txBody>
      </p:sp>
    </p:spTree>
    <p:extLst>
      <p:ext uri="{BB962C8B-B14F-4D97-AF65-F5344CB8AC3E}">
        <p14:creationId xmlns:p14="http://schemas.microsoft.com/office/powerpoint/2010/main" val="4257838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BE648-A30B-214D-8E19-232BB1534243}"/>
              </a:ext>
            </a:extLst>
          </p:cNvPr>
          <p:cNvSpPr>
            <a:spLocks noGrp="1"/>
          </p:cNvSpPr>
          <p:nvPr>
            <p:ph type="title"/>
          </p:nvPr>
        </p:nvSpPr>
        <p:spPr/>
        <p:txBody>
          <a:bodyPr>
            <a:normAutofit/>
          </a:bodyPr>
          <a:lstStyle/>
          <a:p>
            <a:r>
              <a:rPr lang="en-US" sz="2800" b="1" dirty="0"/>
              <a:t>Figure 2a: Tag Assignments</a:t>
            </a:r>
          </a:p>
        </p:txBody>
      </p:sp>
      <p:sp>
        <p:nvSpPr>
          <p:cNvPr id="4" name="Rectangle 3">
            <a:extLst>
              <a:ext uri="{FF2B5EF4-FFF2-40B4-BE49-F238E27FC236}">
                <a16:creationId xmlns:a16="http://schemas.microsoft.com/office/drawing/2014/main" id="{04F1CC9A-ECA2-5E40-BD78-095C5A8E06EF}"/>
              </a:ext>
            </a:extLst>
          </p:cNvPr>
          <p:cNvSpPr/>
          <p:nvPr/>
        </p:nvSpPr>
        <p:spPr>
          <a:xfrm>
            <a:off x="791870" y="2265017"/>
            <a:ext cx="10608259" cy="3139321"/>
          </a:xfrm>
          <a:prstGeom prst="rect">
            <a:avLst/>
          </a:prstGeom>
        </p:spPr>
        <p:txBody>
          <a:bodyPr wrap="square">
            <a:spAutoFit/>
          </a:bodyPr>
          <a:lstStyle/>
          <a:p>
            <a:r>
              <a:rPr lang="en-US" b="1" dirty="0">
                <a:solidFill>
                  <a:srgbClr val="008000"/>
                </a:solidFill>
              </a:rPr>
              <a:t>CASE_ID</a:t>
            </a:r>
            <a:r>
              <a:rPr lang="en-US" dirty="0"/>
              <a:t>,</a:t>
            </a:r>
            <a:r>
              <a:rPr lang="en-US" b="1" dirty="0">
                <a:solidFill>
                  <a:srgbClr val="008000"/>
                </a:solidFill>
              </a:rPr>
              <a:t>VIDEO_SEGMENT_DATA</a:t>
            </a:r>
            <a:r>
              <a:rPr lang="en-US" dirty="0"/>
              <a:t>,</a:t>
            </a:r>
            <a:r>
              <a:rPr lang="en-US" b="1" dirty="0">
                <a:solidFill>
                  <a:srgbClr val="008000"/>
                </a:solidFill>
              </a:rPr>
              <a:t>IM_SEGMENT_DATA</a:t>
            </a:r>
            <a:r>
              <a:rPr lang="en-US" dirty="0"/>
              <a:t>,</a:t>
            </a:r>
            <a:r>
              <a:rPr lang="en-US" b="1" dirty="0">
                <a:solidFill>
                  <a:srgbClr val="008000"/>
                </a:solidFill>
              </a:rPr>
              <a:t>FRAMEWORK_TAG</a:t>
            </a:r>
            <a:r>
              <a:rPr lang="en-US" dirty="0"/>
              <a:t>,</a:t>
            </a:r>
            <a:r>
              <a:rPr lang="en-US" b="1" dirty="0">
                <a:solidFill>
                  <a:srgbClr val="008000"/>
                </a:solidFill>
              </a:rPr>
              <a:t>RATIONALE</a:t>
            </a:r>
            <a:r>
              <a:rPr lang="en-US" dirty="0"/>
              <a:t>,</a:t>
            </a:r>
            <a:r>
              <a:rPr lang="en-US" b="1" dirty="0">
                <a:solidFill>
                  <a:srgbClr val="008000"/>
                </a:solidFill>
              </a:rPr>
              <a:t>SELECTED_TEXT</a:t>
            </a:r>
            <a:br>
              <a:rPr lang="en-US" b="1" dirty="0">
                <a:solidFill>
                  <a:srgbClr val="008000"/>
                </a:solidFill>
              </a:rPr>
            </a:br>
            <a:r>
              <a:rPr lang="en-US" b="1" dirty="0">
                <a:solidFill>
                  <a:srgbClr val="008000"/>
                </a:solidFill>
              </a:rPr>
              <a:t>1</a:t>
            </a:r>
            <a:r>
              <a:rPr lang="en-US" dirty="0"/>
              <a:t>,</a:t>
            </a:r>
            <a:r>
              <a:rPr lang="en-US" b="1" dirty="0">
                <a:solidFill>
                  <a:srgbClr val="008000"/>
                </a:solidFill>
              </a:rPr>
              <a:t>1_k4pzz8nn:00\:00:14\:04:False</a:t>
            </a:r>
            <a:r>
              <a:rPr lang="en-US" dirty="0"/>
              <a:t>,,</a:t>
            </a:r>
            <a:r>
              <a:rPr lang="en-US" b="1" dirty="0">
                <a:solidFill>
                  <a:srgbClr val="008000"/>
                </a:solidFill>
              </a:rPr>
              <a:t>TW08</a:t>
            </a:r>
            <a:r>
              <a:rPr lang="en-US" dirty="0"/>
              <a:t>,</a:t>
            </a:r>
            <a:r>
              <a:rPr lang="en-US" b="1" dirty="0">
                <a:solidFill>
                  <a:srgbClr val="008000"/>
                </a:solidFill>
              </a:rPr>
              <a:t>ERROR: NO RATIONALE</a:t>
            </a:r>
            <a:r>
              <a:rPr lang="en-US" dirty="0"/>
              <a:t>,</a:t>
            </a:r>
            <a:br>
              <a:rPr lang="en-US" dirty="0"/>
            </a:br>
            <a:r>
              <a:rPr lang="en-US" b="1" dirty="0">
                <a:solidFill>
                  <a:srgbClr val="008000"/>
                </a:solidFill>
              </a:rPr>
              <a:t>1</a:t>
            </a:r>
            <a:r>
              <a:rPr lang="en-US" dirty="0"/>
              <a:t>,</a:t>
            </a:r>
            <a:r>
              <a:rPr lang="en-US" b="1" dirty="0">
                <a:solidFill>
                  <a:srgbClr val="008000"/>
                </a:solidFill>
              </a:rPr>
              <a:t>1_k4pzz8nn:00\:00:15\:00:False</a:t>
            </a:r>
            <a:r>
              <a:rPr lang="en-US" dirty="0"/>
              <a:t>,,</a:t>
            </a:r>
            <a:r>
              <a:rPr lang="en-US" b="1" dirty="0">
                <a:solidFill>
                  <a:srgbClr val="008000"/>
                </a:solidFill>
              </a:rPr>
              <a:t>TW02</a:t>
            </a:r>
            <a:r>
              <a:rPr lang="en-US" dirty="0"/>
              <a:t>,</a:t>
            </a:r>
            <a:r>
              <a:rPr lang="en-US" b="1" dirty="0">
                <a:solidFill>
                  <a:srgbClr val="008000"/>
                </a:solidFill>
              </a:rPr>
              <a:t>ERROR: NO RATIONALE</a:t>
            </a:r>
            <a:r>
              <a:rPr lang="en-US" dirty="0"/>
              <a:t>,</a:t>
            </a:r>
            <a:br>
              <a:rPr lang="en-US" dirty="0"/>
            </a:br>
            <a:r>
              <a:rPr lang="en-US" b="1" dirty="0">
                <a:solidFill>
                  <a:srgbClr val="008000"/>
                </a:solidFill>
              </a:rPr>
              <a:t>1</a:t>
            </a:r>
            <a:r>
              <a:rPr lang="en-US" dirty="0"/>
              <a:t>,</a:t>
            </a:r>
            <a:r>
              <a:rPr lang="en-US" b="1" dirty="0">
                <a:solidFill>
                  <a:srgbClr val="008000"/>
                </a:solidFill>
              </a:rPr>
              <a:t>1_k4pzz8nn:07\:30:08\:05:False</a:t>
            </a:r>
            <a:r>
              <a:rPr lang="en-US" dirty="0"/>
              <a:t>,,</a:t>
            </a:r>
            <a:r>
              <a:rPr lang="en-US" b="1" dirty="0">
                <a:solidFill>
                  <a:srgbClr val="008000"/>
                </a:solidFill>
              </a:rPr>
              <a:t>TW15</a:t>
            </a:r>
            <a:r>
              <a:rPr lang="en-US" dirty="0"/>
              <a:t>,</a:t>
            </a:r>
            <a:r>
              <a:rPr lang="en-US" b="1" dirty="0">
                <a:solidFill>
                  <a:srgbClr val="008000"/>
                </a:solidFill>
              </a:rPr>
              <a:t>The teacher points out useful contributions of two students.</a:t>
            </a:r>
            <a:r>
              <a:rPr lang="en-US" dirty="0"/>
              <a:t>,</a:t>
            </a:r>
            <a:br>
              <a:rPr lang="en-US" dirty="0"/>
            </a:br>
            <a:r>
              <a:rPr lang="en-US" b="1" dirty="0">
                <a:solidFill>
                  <a:srgbClr val="008000"/>
                </a:solidFill>
              </a:rPr>
              <a:t>1</a:t>
            </a:r>
            <a:r>
              <a:rPr lang="en-US" dirty="0"/>
              <a:t>,</a:t>
            </a:r>
            <a:r>
              <a:rPr lang="en-US" b="1" dirty="0">
                <a:solidFill>
                  <a:srgbClr val="008000"/>
                </a:solidFill>
              </a:rPr>
              <a:t>1_k4pzz8nn:14\:00:15\:00:False</a:t>
            </a:r>
            <a:r>
              <a:rPr lang="en-US" dirty="0"/>
              <a:t>,,</a:t>
            </a:r>
            <a:r>
              <a:rPr lang="en-US" b="1" dirty="0">
                <a:solidFill>
                  <a:srgbClr val="008000"/>
                </a:solidFill>
              </a:rPr>
              <a:t>TW06</a:t>
            </a:r>
            <a:r>
              <a:rPr lang="en-US" dirty="0"/>
              <a:t>,</a:t>
            </a:r>
            <a:r>
              <a:rPr lang="en-US" b="1" dirty="0">
                <a:solidFill>
                  <a:srgbClr val="008000"/>
                </a:solidFill>
              </a:rPr>
              <a:t>The teacher begins to explain different types of governments (dictatorship is explained in the video).</a:t>
            </a:r>
            <a:r>
              <a:rPr lang="en-US" dirty="0"/>
              <a:t>,</a:t>
            </a:r>
            <a:br>
              <a:rPr lang="en-US" dirty="0"/>
            </a:br>
            <a:r>
              <a:rPr lang="en-US" b="1" dirty="0">
                <a:solidFill>
                  <a:srgbClr val="008000"/>
                </a:solidFill>
              </a:rPr>
              <a:t>1</a:t>
            </a:r>
            <a:r>
              <a:rPr lang="en-US" dirty="0"/>
              <a:t>,,,</a:t>
            </a:r>
            <a:r>
              <a:rPr lang="en-US" b="1" dirty="0">
                <a:solidFill>
                  <a:srgbClr val="008000"/>
                </a:solidFill>
              </a:rPr>
              <a:t>TW08</a:t>
            </a:r>
            <a:r>
              <a:rPr lang="en-US" dirty="0"/>
              <a:t>,</a:t>
            </a:r>
            <a:r>
              <a:rPr lang="en-US" b="1" dirty="0">
                <a:solidFill>
                  <a:srgbClr val="008000"/>
                </a:solidFill>
              </a:rPr>
              <a:t>The teacher reflects on how she could limit her influence on students' decision-making by not providing evaluative comments during the discussion.</a:t>
            </a:r>
            <a:r>
              <a:rPr lang="en-US" dirty="0"/>
              <a:t>,</a:t>
            </a:r>
            <a:r>
              <a:rPr lang="en-US" b="1" i="1" dirty="0">
                <a:solidFill>
                  <a:srgbClr val="660E7A"/>
                </a:solidFill>
              </a:rPr>
              <a:t>"</a:t>
            </a:r>
            <a:r>
              <a:rPr lang="en-US" b="1" dirty="0">
                <a:solidFill>
                  <a:srgbClr val="008000"/>
                </a:solidFill>
              </a:rPr>
              <a:t>&lt;p&gt;If I had the opportunity to teach this lesson again</a:t>
            </a:r>
            <a:r>
              <a:rPr lang="en-US" b="1" dirty="0">
                <a:solidFill>
                  <a:srgbClr val="000080"/>
                </a:solidFill>
              </a:rPr>
              <a:t>, </a:t>
            </a:r>
            <a:r>
              <a:rPr lang="en-US" b="1" dirty="0">
                <a:solidFill>
                  <a:srgbClr val="008000"/>
                </a:solidFill>
              </a:rPr>
              <a:t>I would ask more of the following types of questions: &amp;</a:t>
            </a:r>
            <a:r>
              <a:rPr lang="en-US" b="1" dirty="0" err="1">
                <a:solidFill>
                  <a:srgbClr val="008000"/>
                </a:solidFill>
              </a:rPr>
              <a:t>quot</a:t>
            </a:r>
            <a:r>
              <a:rPr lang="en-US" b="1" dirty="0" err="1">
                <a:solidFill>
                  <a:srgbClr val="000080"/>
                </a:solidFill>
              </a:rPr>
              <a:t>;</a:t>
            </a:r>
            <a:r>
              <a:rPr lang="en-US" b="1" dirty="0" err="1">
                <a:solidFill>
                  <a:srgbClr val="008000"/>
                </a:solidFill>
              </a:rPr>
              <a:t>What</a:t>
            </a:r>
            <a:r>
              <a:rPr lang="en-US" b="1" dirty="0">
                <a:solidFill>
                  <a:srgbClr val="008000"/>
                </a:solidFill>
              </a:rPr>
              <a:t> would you </a:t>
            </a:r>
          </a:p>
          <a:p>
            <a:endParaRPr lang="en-US" b="1" dirty="0">
              <a:solidFill>
                <a:srgbClr val="008000"/>
              </a:solidFill>
            </a:endParaRPr>
          </a:p>
          <a:p>
            <a:r>
              <a:rPr lang="en-US" b="1" dirty="0">
                <a:solidFill>
                  <a:srgbClr val="008000"/>
                </a:solidFill>
              </a:rPr>
              <a:t>...</a:t>
            </a:r>
            <a:endParaRPr lang="en-US" dirty="0"/>
          </a:p>
        </p:txBody>
      </p:sp>
    </p:spTree>
    <p:extLst>
      <p:ext uri="{BB962C8B-B14F-4D97-AF65-F5344CB8AC3E}">
        <p14:creationId xmlns:p14="http://schemas.microsoft.com/office/powerpoint/2010/main" val="324071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695A-C798-5B46-B791-7010E5D8C09E}"/>
              </a:ext>
            </a:extLst>
          </p:cNvPr>
          <p:cNvSpPr>
            <a:spLocks noGrp="1"/>
          </p:cNvSpPr>
          <p:nvPr>
            <p:ph type="title"/>
          </p:nvPr>
        </p:nvSpPr>
        <p:spPr/>
        <p:txBody>
          <a:bodyPr>
            <a:normAutofit/>
          </a:bodyPr>
          <a:lstStyle/>
          <a:p>
            <a:r>
              <a:rPr lang="en-US" sz="2800" b="1" dirty="0"/>
              <a:t>Figure 2b: Tag Assignments</a:t>
            </a:r>
          </a:p>
        </p:txBody>
      </p:sp>
      <p:graphicFrame>
        <p:nvGraphicFramePr>
          <p:cNvPr id="4" name="Table 3">
            <a:extLst>
              <a:ext uri="{FF2B5EF4-FFF2-40B4-BE49-F238E27FC236}">
                <a16:creationId xmlns:a16="http://schemas.microsoft.com/office/drawing/2014/main" id="{C7D3A47F-8C53-844E-9EF4-A9A02C25CFD6}"/>
              </a:ext>
            </a:extLst>
          </p:cNvPr>
          <p:cNvGraphicFramePr>
            <a:graphicFrameLocks noGrp="1"/>
          </p:cNvGraphicFramePr>
          <p:nvPr>
            <p:extLst>
              <p:ext uri="{D42A27DB-BD31-4B8C-83A1-F6EECF244321}">
                <p14:modId xmlns:p14="http://schemas.microsoft.com/office/powerpoint/2010/main" val="4061831520"/>
              </p:ext>
            </p:extLst>
          </p:nvPr>
        </p:nvGraphicFramePr>
        <p:xfrm>
          <a:off x="1369882" y="1434007"/>
          <a:ext cx="8973505" cy="4351338"/>
        </p:xfrm>
        <a:graphic>
          <a:graphicData uri="http://schemas.openxmlformats.org/drawingml/2006/table">
            <a:tbl>
              <a:tblPr>
                <a:tableStyleId>{5C22544A-7EE6-4342-B048-85BDC9FD1C3A}</a:tableStyleId>
              </a:tblPr>
              <a:tblGrid>
                <a:gridCol w="464815">
                  <a:extLst>
                    <a:ext uri="{9D8B030D-6E8A-4147-A177-3AD203B41FA5}">
                      <a16:colId xmlns:a16="http://schemas.microsoft.com/office/drawing/2014/main" val="172492427"/>
                    </a:ext>
                  </a:extLst>
                </a:gridCol>
                <a:gridCol w="1394444">
                  <a:extLst>
                    <a:ext uri="{9D8B030D-6E8A-4147-A177-3AD203B41FA5}">
                      <a16:colId xmlns:a16="http://schemas.microsoft.com/office/drawing/2014/main" val="286798820"/>
                    </a:ext>
                  </a:extLst>
                </a:gridCol>
                <a:gridCol w="879828">
                  <a:extLst>
                    <a:ext uri="{9D8B030D-6E8A-4147-A177-3AD203B41FA5}">
                      <a16:colId xmlns:a16="http://schemas.microsoft.com/office/drawing/2014/main" val="3120357576"/>
                    </a:ext>
                  </a:extLst>
                </a:gridCol>
                <a:gridCol w="818959">
                  <a:extLst>
                    <a:ext uri="{9D8B030D-6E8A-4147-A177-3AD203B41FA5}">
                      <a16:colId xmlns:a16="http://schemas.microsoft.com/office/drawing/2014/main" val="2314776661"/>
                    </a:ext>
                  </a:extLst>
                </a:gridCol>
                <a:gridCol w="1999441">
                  <a:extLst>
                    <a:ext uri="{9D8B030D-6E8A-4147-A177-3AD203B41FA5}">
                      <a16:colId xmlns:a16="http://schemas.microsoft.com/office/drawing/2014/main" val="3511486462"/>
                    </a:ext>
                  </a:extLst>
                </a:gridCol>
                <a:gridCol w="826337">
                  <a:extLst>
                    <a:ext uri="{9D8B030D-6E8A-4147-A177-3AD203B41FA5}">
                      <a16:colId xmlns:a16="http://schemas.microsoft.com/office/drawing/2014/main" val="2299064418"/>
                    </a:ext>
                  </a:extLst>
                </a:gridCol>
                <a:gridCol w="2589681">
                  <a:extLst>
                    <a:ext uri="{9D8B030D-6E8A-4147-A177-3AD203B41FA5}">
                      <a16:colId xmlns:a16="http://schemas.microsoft.com/office/drawing/2014/main" val="1642250993"/>
                    </a:ext>
                  </a:extLst>
                </a:gridCol>
              </a:tblGrid>
              <a:tr h="110693">
                <a:tc>
                  <a:txBody>
                    <a:bodyPr/>
                    <a:lstStyle/>
                    <a:p>
                      <a:pPr algn="l" fontAlgn="b"/>
                      <a:r>
                        <a:rPr lang="en-US" sz="600" u="none" strike="noStrike">
                          <a:effectLst/>
                        </a:rPr>
                        <a:t>CASE_ID</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VIDEO_SEGMENT_DATA</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IM_SEGMENT_DATA</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FRAMEWORK_TAG</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RATIONALE</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USER</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SELECTED_TEXT</a:t>
                      </a:r>
                      <a:endParaRPr lang="en-US" sz="600" b="0" i="0" u="none" strike="noStrike">
                        <a:solidFill>
                          <a:srgbClr val="000000"/>
                        </a:solidFill>
                        <a:effectLst/>
                        <a:latin typeface="Calibri" panose="020F0502020204030204" pitchFamily="34" charset="0"/>
                      </a:endParaRPr>
                    </a:p>
                  </a:txBody>
                  <a:tcPr marL="5535" marR="5535" marT="5535" marB="0" anchor="b"/>
                </a:tc>
                <a:extLst>
                  <a:ext uri="{0D108BD9-81ED-4DB2-BD59-A6C34878D82A}">
                    <a16:rowId xmlns:a16="http://schemas.microsoft.com/office/drawing/2014/main" val="968923765"/>
                  </a:ext>
                </a:extLst>
              </a:tr>
              <a:tr h="1466681">
                <a:tc>
                  <a:txBody>
                    <a:bodyPr/>
                    <a:lstStyle/>
                    <a:p>
                      <a:pPr algn="l"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dirty="0">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TW08</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The teacher reflects on how she could limit her influence on students' decision-making by not providing evaluative comments during the discussion.</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ahmedhossain83@gmail.com</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&lt;p&gt;If I had the opportunity to teach this lesson again, I would ask more of the following types of questions: &amp;quot;What would you do if...?&amp;quot; and &amp;quot;What do you think about...?&amp;quot; to evoke higher level thinking among students. I would also give more attention and encouraging words to motivate students like Yesenia, knowing that language arts does not appeal to her as much as math does. I would make certain not to influence students&amp;#39; views or push them towards one opinion or another, as in this lesson when Yeimi said, &amp;quot;...The second part of the constitution (she meant article# 75), we should change it. Oh, no we should leave it as it is, as well.&amp;quot; Her hesitation led me to say, &amp;quot;I like the way you compromise&amp;quot;, as my intention was to, indirectly, suggest that she should compromise and go with the change like other group members. If I had to teach this lesson again, I would instead ask, &amp;quot;What do you think?&amp;quot; and leave the decision for the group to make, as I think that my guidance was not productive&lt;/p&gt;</a:t>
                      </a:r>
                      <a:endParaRPr lang="en-US" sz="600" b="0" i="0" u="none" strike="noStrike">
                        <a:solidFill>
                          <a:srgbClr val="000000"/>
                        </a:solidFill>
                        <a:effectLst/>
                        <a:latin typeface="Calibri" panose="020F0502020204030204" pitchFamily="34" charset="0"/>
                      </a:endParaRPr>
                    </a:p>
                  </a:txBody>
                  <a:tcPr marL="5535" marR="5535" marT="5535" marB="0" anchor="b"/>
                </a:tc>
                <a:extLst>
                  <a:ext uri="{0D108BD9-81ED-4DB2-BD59-A6C34878D82A}">
                    <a16:rowId xmlns:a16="http://schemas.microsoft.com/office/drawing/2014/main" val="3102791200"/>
                  </a:ext>
                </a:extLst>
              </a:tr>
              <a:tr h="1466681">
                <a:tc>
                  <a:txBody>
                    <a:bodyPr/>
                    <a:lstStyle/>
                    <a:p>
                      <a:pPr algn="l"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TW24</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The teacher reflects on how she could limit her influence on students' decision-making by not providing evaluative comments during the discussion.</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ahmedhossain83@gmail.com</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&lt;p&gt;If I had the opportunity to teach this lesson again, I would ask more of the following types of questions: &amp;quot;What would you do if...?&amp;quot; and &amp;quot;What do you think about...?&amp;quot; to evoke higher level thinking among students. I would also give more attention and encouraging words to motivate students like Yesenia, knowing that language arts does not appeal to her as much as math does. I would make certain not to influence students&amp;#39; views or push them towards one opinion or another, as in this lesson when Yeimi said, &amp;quot;...The second part of the constitution (she meant article# 75), we should change it. Oh, no we should leave it as it is, as well.&amp;quot; Her hesitation led me to say, &amp;quot;I like the way you compromise&amp;quot;, as my intention was to, indirectly, suggest that she should compromise and go with the change like other group members. If I had to teach this lesson again, I would instead ask, &amp;quot;What do you think?&amp;quot; and leave the decision for the group to make, as I think that my guidance was not productive&lt;/p&gt;</a:t>
                      </a:r>
                      <a:endParaRPr lang="en-US" sz="600" b="0" i="0" u="none" strike="noStrike">
                        <a:solidFill>
                          <a:srgbClr val="000000"/>
                        </a:solidFill>
                        <a:effectLst/>
                        <a:latin typeface="Calibri" panose="020F0502020204030204" pitchFamily="34" charset="0"/>
                      </a:endParaRPr>
                    </a:p>
                  </a:txBody>
                  <a:tcPr marL="5535" marR="5535" marT="5535" marB="0" anchor="b"/>
                </a:tc>
                <a:extLst>
                  <a:ext uri="{0D108BD9-81ED-4DB2-BD59-A6C34878D82A}">
                    <a16:rowId xmlns:a16="http://schemas.microsoft.com/office/drawing/2014/main" val="1506904133"/>
                  </a:ext>
                </a:extLst>
              </a:tr>
              <a:tr h="200354">
                <a:tc>
                  <a:txBody>
                    <a:bodyPr/>
                    <a:lstStyle/>
                    <a:p>
                      <a:pPr algn="l"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1_k4pzz8nn:14\:00:15\:00:False</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TW06</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The teacher begins to explain different types of governments (dictatorship is explained in the video).</a:t>
                      </a:r>
                      <a:endParaRPr lang="en-US" sz="600" b="0" i="0" u="none" strike="noStrike">
                        <a:solidFill>
                          <a:srgbClr val="000000"/>
                        </a:solidFill>
                        <a:effectLst/>
                        <a:latin typeface="Calibri" panose="020F0502020204030204" pitchFamily="34" charset="0"/>
                      </a:endParaRPr>
                    </a:p>
                  </a:txBody>
                  <a:tcPr marL="5535" marR="5535" marT="5535" marB="0" anchor="b"/>
                </a:tc>
                <a:tc gridSpan="2">
                  <a:txBody>
                    <a:bodyPr/>
                    <a:lstStyle/>
                    <a:p>
                      <a:pPr algn="l" fontAlgn="b"/>
                      <a:r>
                        <a:rPr lang="en-US" sz="600" u="none" strike="noStrike">
                          <a:effectLst/>
                        </a:rPr>
                        <a:t>ahmedhossain83@gmail.com</a:t>
                      </a:r>
                      <a:endParaRPr lang="en-US" sz="600" b="0" i="0" u="none" strike="noStrike">
                        <a:solidFill>
                          <a:srgbClr val="000000"/>
                        </a:solidFill>
                        <a:effectLst/>
                        <a:latin typeface="Calibri" panose="020F0502020204030204" pitchFamily="34" charset="0"/>
                      </a:endParaRPr>
                    </a:p>
                  </a:txBody>
                  <a:tcPr marL="5535" marR="5535" marT="5535" marB="0" anchor="b"/>
                </a:tc>
                <a:tc hMerge="1">
                  <a:txBody>
                    <a:bodyPr/>
                    <a:lstStyle/>
                    <a:p>
                      <a:endParaRPr lang="en-US"/>
                    </a:p>
                  </a:txBody>
                  <a:tcPr/>
                </a:tc>
                <a:extLst>
                  <a:ext uri="{0D108BD9-81ED-4DB2-BD59-A6C34878D82A}">
                    <a16:rowId xmlns:a16="http://schemas.microsoft.com/office/drawing/2014/main" val="3692947952"/>
                  </a:ext>
                </a:extLst>
              </a:tr>
              <a:tr h="110693">
                <a:tc>
                  <a:txBody>
                    <a:bodyPr/>
                    <a:lstStyle/>
                    <a:p>
                      <a:pPr algn="l" fontAlgn="b"/>
                      <a:r>
                        <a:rPr lang="en-US" sz="600" u="none" strike="noStrike">
                          <a:effectLst/>
                        </a:rPr>
                        <a:t>1</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1_k4pzz8nn:07\:30:08\:05:False</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TW15</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The teacher points out useful contributions of two students.</a:t>
                      </a:r>
                      <a:endParaRPr lang="en-US" sz="600" b="0" i="0" u="none" strike="noStrike">
                        <a:solidFill>
                          <a:srgbClr val="000000"/>
                        </a:solidFill>
                        <a:effectLst/>
                        <a:latin typeface="Calibri" panose="020F0502020204030204" pitchFamily="34" charset="0"/>
                      </a:endParaRPr>
                    </a:p>
                  </a:txBody>
                  <a:tcPr marL="5535" marR="5535" marT="5535" marB="0" anchor="b"/>
                </a:tc>
                <a:tc gridSpan="2">
                  <a:txBody>
                    <a:bodyPr/>
                    <a:lstStyle/>
                    <a:p>
                      <a:pPr algn="l" fontAlgn="b"/>
                      <a:r>
                        <a:rPr lang="en-US" sz="600" u="none" strike="noStrike">
                          <a:effectLst/>
                        </a:rPr>
                        <a:t>ahmedhossain83@gmail.com</a:t>
                      </a:r>
                      <a:endParaRPr lang="en-US" sz="600" b="0" i="0" u="none" strike="noStrike">
                        <a:solidFill>
                          <a:srgbClr val="000000"/>
                        </a:solidFill>
                        <a:effectLst/>
                        <a:latin typeface="Calibri" panose="020F0502020204030204" pitchFamily="34" charset="0"/>
                      </a:endParaRPr>
                    </a:p>
                  </a:txBody>
                  <a:tcPr marL="5535" marR="5535" marT="5535" marB="0" anchor="b"/>
                </a:tc>
                <a:tc hMerge="1">
                  <a:txBody>
                    <a:bodyPr/>
                    <a:lstStyle/>
                    <a:p>
                      <a:endParaRPr lang="en-US"/>
                    </a:p>
                  </a:txBody>
                  <a:tcPr/>
                </a:tc>
                <a:extLst>
                  <a:ext uri="{0D108BD9-81ED-4DB2-BD59-A6C34878D82A}">
                    <a16:rowId xmlns:a16="http://schemas.microsoft.com/office/drawing/2014/main" val="2869493088"/>
                  </a:ext>
                </a:extLst>
              </a:tr>
              <a:tr h="200354">
                <a:tc>
                  <a:txBody>
                    <a:bodyPr/>
                    <a:lstStyle/>
                    <a:p>
                      <a:pPr algn="l"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1_ctduhs1x:09\:00:11\:10:False</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TW05</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The teacher moves between groups listening to the mathematical conversations and responding to questions.</a:t>
                      </a:r>
                      <a:endParaRPr lang="en-US" sz="600" b="0" i="0" u="none" strike="noStrike">
                        <a:solidFill>
                          <a:srgbClr val="000000"/>
                        </a:solidFill>
                        <a:effectLst/>
                        <a:latin typeface="Calibri" panose="020F0502020204030204" pitchFamily="34" charset="0"/>
                      </a:endParaRPr>
                    </a:p>
                  </a:txBody>
                  <a:tcPr marL="5535" marR="5535" marT="5535" marB="0" anchor="b"/>
                </a:tc>
                <a:tc gridSpan="2">
                  <a:txBody>
                    <a:bodyPr/>
                    <a:lstStyle/>
                    <a:p>
                      <a:pPr algn="l" fontAlgn="b"/>
                      <a:r>
                        <a:rPr lang="en-US" sz="600" u="none" strike="noStrike">
                          <a:effectLst/>
                        </a:rPr>
                        <a:t>ahmedhossain83@gmail.com</a:t>
                      </a:r>
                      <a:endParaRPr lang="en-US" sz="600" b="0" i="0" u="none" strike="noStrike">
                        <a:solidFill>
                          <a:srgbClr val="000000"/>
                        </a:solidFill>
                        <a:effectLst/>
                        <a:latin typeface="Calibri" panose="020F0502020204030204" pitchFamily="34" charset="0"/>
                      </a:endParaRPr>
                    </a:p>
                  </a:txBody>
                  <a:tcPr marL="5535" marR="5535" marT="5535" marB="0" anchor="b"/>
                </a:tc>
                <a:tc hMerge="1">
                  <a:txBody>
                    <a:bodyPr/>
                    <a:lstStyle/>
                    <a:p>
                      <a:endParaRPr lang="en-US"/>
                    </a:p>
                  </a:txBody>
                  <a:tcPr/>
                </a:tc>
                <a:extLst>
                  <a:ext uri="{0D108BD9-81ED-4DB2-BD59-A6C34878D82A}">
                    <a16:rowId xmlns:a16="http://schemas.microsoft.com/office/drawing/2014/main" val="3445751334"/>
                  </a:ext>
                </a:extLst>
              </a:tr>
              <a:tr h="297764">
                <a:tc>
                  <a:txBody>
                    <a:bodyPr/>
                    <a:lstStyle/>
                    <a:p>
                      <a:pPr algn="l"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1_ctduhs1x:06\:45:08\:20:False</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TW13</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The teacher asks a student in a small group a series of questions to check to see her understanding of the components of a problem.</a:t>
                      </a:r>
                      <a:endParaRPr lang="en-US" sz="600" b="0" i="0" u="none" strike="noStrike">
                        <a:solidFill>
                          <a:srgbClr val="000000"/>
                        </a:solidFill>
                        <a:effectLst/>
                        <a:latin typeface="Calibri" panose="020F0502020204030204" pitchFamily="34" charset="0"/>
                      </a:endParaRPr>
                    </a:p>
                  </a:txBody>
                  <a:tcPr marL="5535" marR="5535" marT="5535" marB="0" anchor="b"/>
                </a:tc>
                <a:tc gridSpan="2">
                  <a:txBody>
                    <a:bodyPr/>
                    <a:lstStyle/>
                    <a:p>
                      <a:pPr algn="l" fontAlgn="b"/>
                      <a:r>
                        <a:rPr lang="en-US" sz="600" u="none" strike="noStrike">
                          <a:effectLst/>
                        </a:rPr>
                        <a:t>ahmedhossain83@gmail.com</a:t>
                      </a:r>
                      <a:endParaRPr lang="en-US" sz="600" b="0" i="0" u="none" strike="noStrike">
                        <a:solidFill>
                          <a:srgbClr val="000000"/>
                        </a:solidFill>
                        <a:effectLst/>
                        <a:latin typeface="Calibri" panose="020F0502020204030204" pitchFamily="34" charset="0"/>
                      </a:endParaRPr>
                    </a:p>
                  </a:txBody>
                  <a:tcPr marL="5535" marR="5535" marT="5535" marB="0" anchor="b"/>
                </a:tc>
                <a:tc hMerge="1">
                  <a:txBody>
                    <a:bodyPr/>
                    <a:lstStyle/>
                    <a:p>
                      <a:endParaRPr lang="en-US"/>
                    </a:p>
                  </a:txBody>
                  <a:tcPr/>
                </a:tc>
                <a:extLst>
                  <a:ext uri="{0D108BD9-81ED-4DB2-BD59-A6C34878D82A}">
                    <a16:rowId xmlns:a16="http://schemas.microsoft.com/office/drawing/2014/main" val="408617606"/>
                  </a:ext>
                </a:extLst>
              </a:tr>
              <a:tr h="200354">
                <a:tc>
                  <a:txBody>
                    <a:bodyPr/>
                    <a:lstStyle/>
                    <a:p>
                      <a:pPr algn="l"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1_ctduhs1x:05\:20:06\:20:False</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TW10</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The teacher reviews a mathematical procedure with a single student.</a:t>
                      </a:r>
                      <a:endParaRPr lang="en-US" sz="600" b="0" i="0" u="none" strike="noStrike">
                        <a:solidFill>
                          <a:srgbClr val="000000"/>
                        </a:solidFill>
                        <a:effectLst/>
                        <a:latin typeface="Calibri" panose="020F0502020204030204" pitchFamily="34" charset="0"/>
                      </a:endParaRPr>
                    </a:p>
                  </a:txBody>
                  <a:tcPr marL="5535" marR="5535" marT="5535" marB="0" anchor="b"/>
                </a:tc>
                <a:tc gridSpan="2">
                  <a:txBody>
                    <a:bodyPr/>
                    <a:lstStyle/>
                    <a:p>
                      <a:pPr algn="l" fontAlgn="b"/>
                      <a:r>
                        <a:rPr lang="en-US" sz="600" u="none" strike="noStrike">
                          <a:effectLst/>
                        </a:rPr>
                        <a:t>ahmedhossain83@gmail.com</a:t>
                      </a:r>
                      <a:endParaRPr lang="en-US" sz="600" b="0" i="0" u="none" strike="noStrike">
                        <a:solidFill>
                          <a:srgbClr val="000000"/>
                        </a:solidFill>
                        <a:effectLst/>
                        <a:latin typeface="Calibri" panose="020F0502020204030204" pitchFamily="34" charset="0"/>
                      </a:endParaRPr>
                    </a:p>
                  </a:txBody>
                  <a:tcPr marL="5535" marR="5535" marT="5535" marB="0" anchor="b"/>
                </a:tc>
                <a:tc hMerge="1">
                  <a:txBody>
                    <a:bodyPr/>
                    <a:lstStyle/>
                    <a:p>
                      <a:endParaRPr lang="en-US"/>
                    </a:p>
                  </a:txBody>
                  <a:tcPr/>
                </a:tc>
                <a:extLst>
                  <a:ext uri="{0D108BD9-81ED-4DB2-BD59-A6C34878D82A}">
                    <a16:rowId xmlns:a16="http://schemas.microsoft.com/office/drawing/2014/main" val="3770590835"/>
                  </a:ext>
                </a:extLst>
              </a:tr>
              <a:tr h="297764">
                <a:tc>
                  <a:txBody>
                    <a:bodyPr/>
                    <a:lstStyle/>
                    <a:p>
                      <a:pPr algn="l" fontAlgn="b"/>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1_ctduhs1x:04\:20:05\:00:False</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TW09</a:t>
                      </a:r>
                      <a:endParaRPr lang="en-US" sz="600" b="0" i="0" u="none" strike="noStrike">
                        <a:solidFill>
                          <a:srgbClr val="000000"/>
                        </a:solidFill>
                        <a:effectLst/>
                        <a:latin typeface="Calibri" panose="020F0502020204030204" pitchFamily="34" charset="0"/>
                      </a:endParaRPr>
                    </a:p>
                  </a:txBody>
                  <a:tcPr marL="5535" marR="5535" marT="5535" marB="0" anchor="b"/>
                </a:tc>
                <a:tc>
                  <a:txBody>
                    <a:bodyPr/>
                    <a:lstStyle/>
                    <a:p>
                      <a:pPr algn="l" fontAlgn="b"/>
                      <a:r>
                        <a:rPr lang="en-US" sz="600" u="none" strike="noStrike">
                          <a:effectLst/>
                        </a:rPr>
                        <a:t>The teacher explains the differences between types of mathematical series to a small group of students during group work.</a:t>
                      </a:r>
                      <a:endParaRPr lang="en-US" sz="600" b="0" i="0" u="none" strike="noStrike">
                        <a:solidFill>
                          <a:srgbClr val="000000"/>
                        </a:solidFill>
                        <a:effectLst/>
                        <a:latin typeface="Calibri" panose="020F0502020204030204" pitchFamily="34" charset="0"/>
                      </a:endParaRPr>
                    </a:p>
                  </a:txBody>
                  <a:tcPr marL="5535" marR="5535" marT="5535" marB="0" anchor="b"/>
                </a:tc>
                <a:tc gridSpan="2">
                  <a:txBody>
                    <a:bodyPr/>
                    <a:lstStyle/>
                    <a:p>
                      <a:pPr algn="l" fontAlgn="b"/>
                      <a:r>
                        <a:rPr lang="en-US" sz="600" u="none" strike="noStrike" dirty="0">
                          <a:effectLst/>
                        </a:rPr>
                        <a:t>ahmedhossain83@gmail.com</a:t>
                      </a:r>
                      <a:endParaRPr lang="en-US" sz="600" b="0" i="0" u="none" strike="noStrike" dirty="0">
                        <a:solidFill>
                          <a:srgbClr val="000000"/>
                        </a:solidFill>
                        <a:effectLst/>
                        <a:latin typeface="Calibri" panose="020F0502020204030204" pitchFamily="34" charset="0"/>
                      </a:endParaRPr>
                    </a:p>
                  </a:txBody>
                  <a:tcPr marL="5535" marR="5535" marT="5535" marB="0" anchor="b"/>
                </a:tc>
                <a:tc hMerge="1">
                  <a:txBody>
                    <a:bodyPr/>
                    <a:lstStyle/>
                    <a:p>
                      <a:endParaRPr lang="en-US"/>
                    </a:p>
                  </a:txBody>
                  <a:tcPr/>
                </a:tc>
                <a:extLst>
                  <a:ext uri="{0D108BD9-81ED-4DB2-BD59-A6C34878D82A}">
                    <a16:rowId xmlns:a16="http://schemas.microsoft.com/office/drawing/2014/main" val="1608391023"/>
                  </a:ext>
                </a:extLst>
              </a:tr>
            </a:tbl>
          </a:graphicData>
        </a:graphic>
      </p:graphicFrame>
    </p:spTree>
    <p:extLst>
      <p:ext uri="{BB962C8B-B14F-4D97-AF65-F5344CB8AC3E}">
        <p14:creationId xmlns:p14="http://schemas.microsoft.com/office/powerpoint/2010/main" val="1059680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15156</TotalTime>
  <Words>5448</Words>
  <Application>Microsoft Macintosh PowerPoint</Application>
  <PresentationFormat>Widescreen</PresentationFormat>
  <Paragraphs>991</Paragraphs>
  <Slides>68</Slides>
  <Notes>34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68</vt:i4>
      </vt:variant>
    </vt:vector>
  </HeadingPairs>
  <TitlesOfParts>
    <vt:vector size="75" baseType="lpstr">
      <vt:lpstr>Arial</vt:lpstr>
      <vt:lpstr>Calibri</vt:lpstr>
      <vt:lpstr>Calibri Light</vt:lpstr>
      <vt:lpstr>Wingdings</vt:lpstr>
      <vt:lpstr>Office Theme</vt:lpstr>
      <vt:lpstr>Worksheet</vt:lpstr>
      <vt:lpstr>Document</vt:lpstr>
      <vt:lpstr>Cognitive Computing in Support of Human Performance: Applications in Teaching and Learning University of Chicago April 5, 2018</vt:lpstr>
      <vt:lpstr>Project Goal</vt:lpstr>
      <vt:lpstr>Data</vt:lpstr>
      <vt:lpstr>Figure 1: Tag Definitions (Excerpt from High Leverage Practices)</vt:lpstr>
      <vt:lpstr>Figure 1: Tag Definitions (Excerpt from High Leverage Practices)</vt:lpstr>
      <vt:lpstr>PowerPoint Presentation</vt:lpstr>
      <vt:lpstr>Figure 2: SubRipText (SRT) files</vt:lpstr>
      <vt:lpstr>Figure 2a: Tag Assignments</vt:lpstr>
      <vt:lpstr>Figure 2b: Tag Assignments</vt:lpstr>
      <vt:lpstr>Tag Labels and Text (Marshalled)</vt:lpstr>
      <vt:lpstr>Figure 3: Example Curated File  (Copy of 002 MATH AYA  002 edited.srt.txt)</vt:lpstr>
      <vt:lpstr>PowerPoint Presentation</vt:lpstr>
      <vt:lpstr>PowerPoint Presentation</vt:lpstr>
      <vt:lpstr>Curation: Feature Extraction</vt:lpstr>
      <vt:lpstr>Challenges</vt:lpstr>
      <vt:lpstr>Data  Challenges </vt:lpstr>
      <vt:lpstr> “Boundary” Challenge…</vt:lpstr>
      <vt:lpstr>Figure 4: Project Organization: Iterative Inquiry Process</vt:lpstr>
      <vt:lpstr>Combinatorial Challenges</vt:lpstr>
      <vt:lpstr>Project Organization &amp; Approach</vt:lpstr>
      <vt:lpstr>Experiments &amp; Inquiries</vt:lpstr>
      <vt:lpstr>Primary Focus Areas</vt:lpstr>
      <vt:lpstr>Heuristic Insight</vt:lpstr>
      <vt:lpstr>Term Frequency – Inverse Document Frequency Matrix TF-IDF</vt:lpstr>
      <vt:lpstr>Figure 5:  Similarity Check Example using Cosine Metric and Jaccard Index</vt:lpstr>
      <vt:lpstr>Figure 7: Statistical Summary From TW04 Run</vt:lpstr>
      <vt:lpstr>Figure 6: Filtered Corpus:  Documents that include TW08 as a label</vt:lpstr>
      <vt:lpstr>Figure 8: Full Corpus Transcript to Transcript  Cosine Similarity View</vt:lpstr>
      <vt:lpstr>Technical - Digression</vt:lpstr>
      <vt:lpstr>Lay Person Assessment</vt:lpstr>
      <vt:lpstr>Experiment #7 – Manual Tagging</vt:lpstr>
      <vt:lpstr>Feedback From Reviewers</vt:lpstr>
      <vt:lpstr>Analytic Examples</vt:lpstr>
      <vt:lpstr>Figure 9: Experiment #8 – Tag Assignment using Latent Semantic Indexing &amp; pseudo-K-means</vt:lpstr>
      <vt:lpstr>Tag Assignment Using Latent Semantic Indexing</vt:lpstr>
      <vt:lpstr>K-Nearest Neighbor Results Example&gt;</vt:lpstr>
      <vt:lpstr>Technical - Digression</vt:lpstr>
      <vt:lpstr>Singular Value Decomposition</vt:lpstr>
      <vt:lpstr>SVD Application</vt:lpstr>
      <vt:lpstr>Linear SVM (Intuitive View)</vt:lpstr>
      <vt:lpstr>Linear SVC (Support Vector Classification) – Excerpt</vt:lpstr>
      <vt:lpstr>K-Means Clustering</vt:lpstr>
      <vt:lpstr>K - Nearest Neighbor Classification</vt:lpstr>
      <vt:lpstr>Inquiry 1 - Speech Act Identification</vt:lpstr>
      <vt:lpstr>Topic Oriented Labeling vs Speech Act Annotation  (Input from Ballot Ready)</vt:lpstr>
      <vt:lpstr>Topic Labeling vs Speech Act Annotation</vt:lpstr>
      <vt:lpstr>Inquiry 1 - Speech Act Identification</vt:lpstr>
      <vt:lpstr>Inquiry 1 - Speech Act Identification</vt:lpstr>
      <vt:lpstr>Inquiry 5 -Tone Analysis</vt:lpstr>
      <vt:lpstr>Project Goal – What’s inside</vt:lpstr>
      <vt:lpstr>Discussion</vt:lpstr>
      <vt:lpstr>Backup Slides</vt:lpstr>
      <vt:lpstr>Metrics</vt:lpstr>
      <vt:lpstr> Metrics</vt:lpstr>
      <vt:lpstr>Figure 5:  Similarity Check Example   Closeness of Jaccard and Cosine Metrics</vt:lpstr>
      <vt:lpstr>Methodologies </vt:lpstr>
      <vt:lpstr>Ideas, Aspirations, and such...</vt:lpstr>
      <vt:lpstr>Latent Dirichlet Visualization</vt:lpstr>
      <vt:lpstr>Cosine Similarity Drift Within a Transcript</vt:lpstr>
      <vt:lpstr>Decision Tree Based On Question Distribution Across TW08 Transcripts (Preliminary)</vt:lpstr>
      <vt:lpstr>PowerPoint Presentation</vt:lpstr>
      <vt:lpstr>Plot Voting  Decision Regions (Preliminary)</vt:lpstr>
      <vt:lpstr>Adaboost (Preliminary)</vt:lpstr>
      <vt:lpstr>Adaboost (Preliminary)</vt:lpstr>
      <vt:lpstr>Experiment #6</vt:lpstr>
      <vt:lpstr>CNN - Graph</vt:lpstr>
      <vt:lpstr>CNN-Distributions</vt:lpstr>
      <vt:lpstr>CNN-Scalars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Frank Greco</dc:creator>
  <cp:lastModifiedBy>Microsoft Office User</cp:lastModifiedBy>
  <cp:revision>248</cp:revision>
  <dcterms:created xsi:type="dcterms:W3CDTF">2018-03-21T16:04:25Z</dcterms:created>
  <dcterms:modified xsi:type="dcterms:W3CDTF">2018-04-14T11:05:03Z</dcterms:modified>
</cp:coreProperties>
</file>